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 id="2147483665"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6858000" cx="12192000"/>
  <p:notesSz cx="6858000" cy="9144000"/>
  <p:embeddedFontLst>
    <p:embeddedFont>
      <p:font typeface="Roboto"/>
      <p:regular r:id="rId56"/>
      <p:bold r:id="rId57"/>
      <p:italic r:id="rId58"/>
      <p:boldItalic r:id="rId59"/>
    </p:embeddedFont>
    <p:embeddedFont>
      <p:font typeface="Poppins"/>
      <p:regular r:id="rId60"/>
      <p:bold r:id="rId61"/>
      <p:italic r:id="rId62"/>
      <p:boldItalic r:id="rId63"/>
    </p:embeddedFont>
    <p:embeddedFont>
      <p:font typeface="Lato"/>
      <p:regular r:id="rId64"/>
      <p:bold r:id="rId65"/>
      <p:italic r:id="rId66"/>
      <p:boldItalic r:id="rId67"/>
    </p:embeddedFont>
    <p:embeddedFont>
      <p:font typeface="Atkinson Hyperlegible"/>
      <p:regular r:id="rId68"/>
      <p:bold r:id="rId69"/>
      <p:italic r:id="rId70"/>
      <p:boldItalic r:id="rId71"/>
    </p:embeddedFont>
    <p:embeddedFont>
      <p:font typeface="Poppins Light"/>
      <p:regular r:id="rId72"/>
      <p:bold r:id="rId73"/>
      <p:italic r:id="rId74"/>
      <p:boldItalic r:id="rId75"/>
    </p:embeddedFont>
    <p:embeddedFont>
      <p:font typeface="Poppins SemiBold"/>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0" roundtripDataSignature="AMtx7mjNSue/xR42ihJThxHHCgNwuo9z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Light-bold.fntdata"/><Relationship Id="rId72" Type="http://schemas.openxmlformats.org/officeDocument/2006/relationships/font" Target="fonts/PoppinsLight-regular.fntdata"/><Relationship Id="rId31" Type="http://schemas.openxmlformats.org/officeDocument/2006/relationships/slide" Target="slides/slide24.xml"/><Relationship Id="rId75" Type="http://schemas.openxmlformats.org/officeDocument/2006/relationships/font" Target="fonts/PoppinsLight-boldItalic.fntdata"/><Relationship Id="rId30" Type="http://schemas.openxmlformats.org/officeDocument/2006/relationships/slide" Target="slides/slide23.xml"/><Relationship Id="rId74" Type="http://schemas.openxmlformats.org/officeDocument/2006/relationships/font" Target="fonts/PoppinsLight-italic.fntdata"/><Relationship Id="rId33" Type="http://schemas.openxmlformats.org/officeDocument/2006/relationships/slide" Target="slides/slide26.xml"/><Relationship Id="rId77" Type="http://schemas.openxmlformats.org/officeDocument/2006/relationships/font" Target="fonts/PoppinsSemiBold-bold.fntdata"/><Relationship Id="rId32" Type="http://schemas.openxmlformats.org/officeDocument/2006/relationships/slide" Target="slides/slide25.xml"/><Relationship Id="rId76" Type="http://schemas.openxmlformats.org/officeDocument/2006/relationships/font" Target="fonts/PoppinsSemiBold-regular.fntdata"/><Relationship Id="rId35" Type="http://schemas.openxmlformats.org/officeDocument/2006/relationships/slide" Target="slides/slide28.xml"/><Relationship Id="rId79" Type="http://schemas.openxmlformats.org/officeDocument/2006/relationships/font" Target="fonts/PoppinsSemiBold-boldItalic.fntdata"/><Relationship Id="rId34" Type="http://schemas.openxmlformats.org/officeDocument/2006/relationships/slide" Target="slides/slide27.xml"/><Relationship Id="rId78" Type="http://schemas.openxmlformats.org/officeDocument/2006/relationships/font" Target="fonts/PoppinsSemiBold-italic.fntdata"/><Relationship Id="rId71" Type="http://schemas.openxmlformats.org/officeDocument/2006/relationships/font" Target="fonts/AtkinsonHyperlegible-boldItalic.fntdata"/><Relationship Id="rId70" Type="http://schemas.openxmlformats.org/officeDocument/2006/relationships/font" Target="fonts/AtkinsonHyperlegible-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3.xml"/><Relationship Id="rId64" Type="http://schemas.openxmlformats.org/officeDocument/2006/relationships/font" Target="fonts/Lato-regular.fntdata"/><Relationship Id="rId63" Type="http://schemas.openxmlformats.org/officeDocument/2006/relationships/font" Target="fonts/Poppins-boldItalic.fntdata"/><Relationship Id="rId22" Type="http://schemas.openxmlformats.org/officeDocument/2006/relationships/slide" Target="slides/slide15.xml"/><Relationship Id="rId66" Type="http://schemas.openxmlformats.org/officeDocument/2006/relationships/font" Target="fonts/Lato-italic.fntdata"/><Relationship Id="rId21" Type="http://schemas.openxmlformats.org/officeDocument/2006/relationships/slide" Target="slides/slide14.xml"/><Relationship Id="rId65" Type="http://schemas.openxmlformats.org/officeDocument/2006/relationships/font" Target="fonts/Lato-bold.fntdata"/><Relationship Id="rId24" Type="http://schemas.openxmlformats.org/officeDocument/2006/relationships/slide" Target="slides/slide17.xml"/><Relationship Id="rId68" Type="http://schemas.openxmlformats.org/officeDocument/2006/relationships/font" Target="fonts/AtkinsonHyperlegible-regular.fntdata"/><Relationship Id="rId23" Type="http://schemas.openxmlformats.org/officeDocument/2006/relationships/slide" Target="slides/slide16.xml"/><Relationship Id="rId67" Type="http://schemas.openxmlformats.org/officeDocument/2006/relationships/font" Target="fonts/Lato-boldItalic.fntdata"/><Relationship Id="rId60" Type="http://schemas.openxmlformats.org/officeDocument/2006/relationships/font" Target="fonts/Poppins-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tkinsonHyperlegible-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bold.fntdata"/><Relationship Id="rId12" Type="http://schemas.openxmlformats.org/officeDocument/2006/relationships/slide" Target="slides/slide5.xml"/><Relationship Id="rId56" Type="http://schemas.openxmlformats.org/officeDocument/2006/relationships/font" Target="fonts/Roboto-regular.fntdata"/><Relationship Id="rId15" Type="http://schemas.openxmlformats.org/officeDocument/2006/relationships/slide" Target="slides/slide8.xml"/><Relationship Id="rId59" Type="http://schemas.openxmlformats.org/officeDocument/2006/relationships/font" Target="fonts/Roboto-boldItalic.fntdata"/><Relationship Id="rId14" Type="http://schemas.openxmlformats.org/officeDocument/2006/relationships/slide" Target="slides/slide7.xml"/><Relationship Id="rId58" Type="http://schemas.openxmlformats.org/officeDocument/2006/relationships/font" Target="fonts/Robo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capabilities/mckinsey-digital/our-insights/breaking-technical-debts-vicious-cycle-to-modernize-your-busines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rewrite.org/concepts-explanations/lossless-semantic-trees" TargetMode="External"/><Relationship Id="rId3" Type="http://schemas.openxmlformats.org/officeDocument/2006/relationships/hyperlink" Target="https://docs.openrewrite.org/concepts-explanations/lossless-semantic-tre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oderneinc/rewrite-recipe-starter?tab=readme-ov-file#rewrite-recipe-starter"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There’s is a lot of accumulated technical debt in our industry;</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We’ve </a:t>
            </a:r>
            <a:r>
              <a:rPr lang="en-US">
                <a:latin typeface="Arial"/>
                <a:ea typeface="Arial"/>
                <a:cs typeface="Arial"/>
                <a:sym typeface="Arial"/>
              </a:rPr>
              <a:t>all seen examples; most of us have even contributed.</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Automation up to recently had only bumped the odd version number.</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And artificial intelligence is only going to make matters worse;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trained on outdated patterns; producing ever more legacy code.</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The growing impact of Technical Debt has become the biggest obstacle to making changes to existing codebases. One report cites technical debt as a $1.5 trillion problem in the US. That same report also says that by 2025, 40% of IT budgets will be spent simply maintaining technical debt.</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There’s the technical debt that developers work at every day (that’s what you can see on the exposed iceburg), and then there’s the under the surface debt — the deferred maintenance and upgrades  — including older framework versions reaching end of life and security vulnerabilities waiting to be exposed. These issues too often show up on a critical path as a major migration project that could take months to complete or an urgent remediation due to a security breach. </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228600" rtl="0" algn="l">
              <a:lnSpc>
                <a:spcPct val="100000"/>
              </a:lnSpc>
              <a:spcBef>
                <a:spcPts val="0"/>
              </a:spcBef>
              <a:spcAft>
                <a:spcPts val="0"/>
              </a:spcAft>
              <a:buClr>
                <a:schemeClr val="dk1"/>
              </a:buClr>
              <a:buSzPts val="1100"/>
              <a:buFont typeface="Arial"/>
              <a:buNone/>
            </a:pPr>
            <a:r>
              <a:rPr lang="en-US">
                <a:latin typeface="Arial"/>
                <a:ea typeface="Arial"/>
                <a:cs typeface="Arial"/>
                <a:sym typeface="Arial"/>
              </a:rPr>
              <a:t>Technical debt is expensive to maintain, and it comes at a significant opportunity cost for the business. It makes code harder to update and evolve — and much harder to build new innovative features. It can also be a top contributor to why software modernization projects fail.</a:t>
            </a:r>
            <a:endParaRPr>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200" u="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b="0" i="0" sz="1200" u="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400"/>
              <a:buNone/>
            </a:pPr>
            <a:r>
              <a:rPr b="0" i="0" lang="en-US" sz="1200" u="none" strike="noStrike">
                <a:solidFill>
                  <a:srgbClr val="000000"/>
                </a:solidFill>
                <a:latin typeface="Arial"/>
                <a:ea typeface="Arial"/>
                <a:cs typeface="Arial"/>
                <a:sym typeface="Arial"/>
              </a:rPr>
              <a:t>---------------------------------------</a:t>
            </a:r>
            <a:endParaRPr/>
          </a:p>
          <a:p>
            <a:pPr indent="-228600" lvl="0" marL="457200" rtl="0" algn="l">
              <a:lnSpc>
                <a:spcPct val="100000"/>
              </a:lnSpc>
              <a:spcBef>
                <a:spcPts val="0"/>
              </a:spcBef>
              <a:spcAft>
                <a:spcPts val="0"/>
              </a:spcAft>
              <a:buSzPts val="1400"/>
              <a:buNone/>
            </a:pPr>
            <a:r>
              <a:rPr b="0" i="0" lang="en-US" sz="1200" u="none" strike="noStrike">
                <a:solidFill>
                  <a:srgbClr val="000000"/>
                </a:solidFill>
                <a:latin typeface="Arial"/>
                <a:ea typeface="Arial"/>
                <a:cs typeface="Arial"/>
                <a:sym typeface="Arial"/>
              </a:rPr>
              <a:t>CIOs estimate that tech debt amounts to 20 to 40 percent of the value of their entire technology estate</a:t>
            </a:r>
            <a:endParaRPr b="0" sz="1200">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sz="1200" u="sng" strike="noStrike">
                <a:solidFill>
                  <a:srgbClr val="1155CC"/>
                </a:solidFill>
                <a:latin typeface="Arial"/>
                <a:ea typeface="Arial"/>
                <a:cs typeface="Arial"/>
                <a:sym typeface="Arial"/>
                <a:hlinkClick r:id="rId2">
                  <a:extLst>
                    <a:ext uri="{A12FA001-AC4F-418D-AE19-62706E023703}">
                      <ahyp:hlinkClr val="tx"/>
                    </a:ext>
                  </a:extLst>
                </a:hlinkClick>
              </a:rPr>
              <a:t>https://www.mckinsey.com/capabilities/mckinsey-digital/our-insights/breaking-technical-debts-vicious-cycle-to-modernize-your-business</a:t>
            </a:r>
            <a:r>
              <a:rPr b="0" i="0" lang="en-US" sz="1200" u="none" strike="noStrike">
                <a:solidFill>
                  <a:srgbClr val="000000"/>
                </a:solidFill>
                <a:latin typeface="Arial"/>
                <a:ea typeface="Arial"/>
                <a:cs typeface="Arial"/>
                <a:sym typeface="Arial"/>
              </a:rPr>
              <a:t> </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sz="1200">
                <a:solidFill>
                  <a:srgbClr val="333333"/>
                </a:solidFill>
                <a:latin typeface="Arial"/>
                <a:ea typeface="Arial"/>
                <a:cs typeface="Arial"/>
                <a:sym typeface="Arial"/>
              </a:rPr>
              <a:t>CIOs estimated that tech debt amounts to 20 to 40 percent of the value of their entire technology estate before depreciation. For larger organizations, this translates into hundreds of millions of dollars of unpaid debt. </a:t>
            </a:r>
            <a:endParaRPr b="0" i="0" sz="1200" u="none" strike="noStrike">
              <a:solidFill>
                <a:srgbClr val="333333"/>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333333"/>
                </a:solidFill>
                <a:latin typeface="Arial"/>
                <a:ea typeface="Arial"/>
                <a:cs typeface="Arial"/>
                <a:sym typeface="Arial"/>
              </a:rPr>
              <a:t>Allocate less than 20% of budget to paying down tech debt on top of project costs. That could be dollars </a:t>
            </a:r>
            <a:r>
              <a:rPr b="0" i="0" lang="en-US" sz="1200">
                <a:solidFill>
                  <a:srgbClr val="333333"/>
                </a:solidFill>
                <a:latin typeface="Arial"/>
                <a:ea typeface="Arial"/>
                <a:cs typeface="Arial"/>
                <a:sym typeface="Arial"/>
              </a:rPr>
              <a:t>dedicated to new products that’s diverted to resolving issues related to tech debt.</a:t>
            </a:r>
            <a:endParaRPr b="0" i="0" sz="1200" u="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Arial"/>
                <a:ea typeface="Arial"/>
                <a:cs typeface="Arial"/>
                <a:sym typeface="Arial"/>
              </a:rPr>
              <a:t>As c</a:t>
            </a:r>
            <a:r>
              <a:rPr b="0" i="0" lang="en-US" sz="1200">
                <a:solidFill>
                  <a:srgbClr val="333333"/>
                </a:solidFill>
                <a:latin typeface="Arial"/>
                <a:ea typeface="Arial"/>
                <a:cs typeface="Arial"/>
                <a:sym typeface="Arial"/>
              </a:rPr>
              <a:t>omplexity builds future projects become more difficult. </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a:solidFill>
                <a:srgbClr val="333333"/>
              </a:solidFill>
              <a:latin typeface="Arial"/>
              <a:ea typeface="Arial"/>
              <a:cs typeface="Arial"/>
              <a:sym typeface="Arial"/>
            </a:endParaRPr>
          </a:p>
          <a:p>
            <a:pPr indent="-228600" lvl="0" marL="457200" rtl="0" algn="l">
              <a:lnSpc>
                <a:spcPct val="100000"/>
              </a:lnSpc>
              <a:spcBef>
                <a:spcPts val="0"/>
              </a:spcBef>
              <a:spcAft>
                <a:spcPts val="0"/>
              </a:spcAft>
              <a:buSzPts val="1400"/>
              <a:buFont typeface="Arial"/>
              <a:buChar char="•"/>
            </a:pPr>
            <a:r>
              <a:rPr b="0" i="0" lang="en-US" sz="1200">
                <a:solidFill>
                  <a:srgbClr val="333333"/>
                </a:solidFill>
                <a:latin typeface="Arial"/>
                <a:ea typeface="Arial"/>
                <a:cs typeface="Arial"/>
                <a:sym typeface="Arial"/>
              </a:rPr>
              <a:t>The </a:t>
            </a:r>
            <a:r>
              <a:rPr b="0" i="1" lang="en-US" sz="1200">
                <a:solidFill>
                  <a:srgbClr val="333333"/>
                </a:solidFill>
                <a:latin typeface="Arial"/>
                <a:ea typeface="Arial"/>
                <a:cs typeface="Arial"/>
                <a:sym typeface="Arial"/>
              </a:rPr>
              <a:t>principal</a:t>
            </a:r>
            <a:r>
              <a:rPr b="0" i="0" lang="en-US" sz="1200">
                <a:solidFill>
                  <a:srgbClr val="333333"/>
                </a:solidFill>
                <a:latin typeface="Arial"/>
                <a:ea typeface="Arial"/>
                <a:cs typeface="Arial"/>
                <a:sym typeface="Arial"/>
              </a:rPr>
              <a:t> is all the work that must be done to modernize the entire technology stack. This includes deferred maintenance or upgrades below the app layer, modifications to comply with data standards, and bespoke packaged software (that is, customizations that take software beyond the point where the original vendor can easily provide ongoing support).</a:t>
            </a:r>
            <a:endParaRPr/>
          </a:p>
          <a:p>
            <a:pPr indent="-228600" lvl="0" marL="457200" rtl="0" algn="l">
              <a:lnSpc>
                <a:spcPct val="100000"/>
              </a:lnSpc>
              <a:spcBef>
                <a:spcPts val="0"/>
              </a:spcBef>
              <a:spcAft>
                <a:spcPts val="0"/>
              </a:spcAft>
              <a:buSzPts val="1400"/>
              <a:buFont typeface="Arial"/>
              <a:buChar char="•"/>
            </a:pPr>
            <a:r>
              <a:rPr b="0" i="0" lang="en-US" sz="1200">
                <a:solidFill>
                  <a:srgbClr val="333333"/>
                </a:solidFill>
                <a:latin typeface="Arial"/>
                <a:ea typeface="Arial"/>
                <a:cs typeface="Arial"/>
                <a:sym typeface="Arial"/>
              </a:rPr>
              <a:t>The </a:t>
            </a:r>
            <a:r>
              <a:rPr b="0" i="1" lang="en-US" sz="1200">
                <a:solidFill>
                  <a:srgbClr val="333333"/>
                </a:solidFill>
                <a:latin typeface="Arial"/>
                <a:ea typeface="Arial"/>
                <a:cs typeface="Arial"/>
                <a:sym typeface="Arial"/>
              </a:rPr>
              <a:t>interest</a:t>
            </a:r>
            <a:r>
              <a:rPr b="0" i="0" lang="en-US" sz="1200">
                <a:solidFill>
                  <a:srgbClr val="333333"/>
                </a:solidFill>
                <a:latin typeface="Arial"/>
                <a:ea typeface="Arial"/>
                <a:cs typeface="Arial"/>
                <a:sym typeface="Arial"/>
              </a:rPr>
              <a:t> is the complexity tax that every project pays today. It derives from the need to work through fragile point-to-point or batch data integrations, harmonize nonstandard data, and create workarounds to confront risk and meet business needs. These frictional losses inhibit companies’ long-term velocity and productivity and harm current budgets and returns on investment.</a:t>
            </a:r>
            <a:endParaRPr/>
          </a:p>
          <a:p>
            <a:pPr indent="-228600" lvl="0" marL="457200" marR="0" rtl="0" algn="l">
              <a:lnSpc>
                <a:spcPct val="100000"/>
              </a:lnSpc>
              <a:spcBef>
                <a:spcPts val="0"/>
              </a:spcBef>
              <a:spcAft>
                <a:spcPts val="0"/>
              </a:spcAft>
              <a:buClr>
                <a:srgbClr val="000000"/>
              </a:buClr>
              <a:buSzPts val="1400"/>
              <a:buFont typeface="Arial"/>
              <a:buNone/>
            </a:pPr>
            <a:r>
              <a:t/>
            </a:r>
            <a:endParaRPr sz="1200">
              <a:latin typeface="Arial"/>
              <a:ea typeface="Arial"/>
              <a:cs typeface="Arial"/>
              <a:sym typeface="Arial"/>
            </a:endParaRPr>
          </a:p>
        </p:txBody>
      </p:sp>
      <p:sp>
        <p:nvSpPr>
          <p:cNvPr id="607" name="Google Shape;6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d33c23501_0_1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d33c23501_0_1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Today we’re going to look at tackling technical debt with OpenRewrite.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OpenRewrite is a framework for safe code modifications. </a:t>
            </a:r>
            <a:endParaRPr/>
          </a:p>
        </p:txBody>
      </p:sp>
      <p:sp>
        <p:nvSpPr>
          <p:cNvPr id="616" name="Google Shape;616;g2cd33c23501_0_1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cd33c23501_0_1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2cd33c23501_0_15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800" u="none" strike="noStrike">
                <a:solidFill>
                  <a:srgbClr val="000000"/>
                </a:solidFill>
                <a:latin typeface="Arial"/>
                <a:ea typeface="Arial"/>
                <a:cs typeface="Arial"/>
                <a:sym typeface="Arial"/>
              </a:rPr>
              <a:t>Migration engineering is a real pain point for many organizations</a:t>
            </a:r>
            <a:r>
              <a:rPr i="0" lang="en-US" sz="1800" u="none" strike="noStrike">
                <a:solidFill>
                  <a:srgbClr val="000000"/>
                </a:solidFill>
                <a:latin typeface="Arial"/>
                <a:ea typeface="Arial"/>
                <a:cs typeface="Arial"/>
                <a:sym typeface="Arial"/>
              </a:rPr>
              <a:t>. Large-scale code migrations can take an engineering team months or years to implement because of the dependencies and unknown amount of code changes. This makes it extremely difficult to scope the time and cost of these updates, which leads to under-scoped and ineffective efforts. What’s more, developers tend to fear version updated because they are unsure how long it will take to get an application back in a functioning state. No other vendor on the market can address the code migration use case. We also think of this as a two-fer – by keeping frameworks up to date, you essentially improve the security posture of the codebase.</a:t>
            </a:r>
            <a:endParaRPr sz="1800">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a:solidFill>
                <a:srgbClr val="1D1C1D"/>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US" sz="1800">
                <a:solidFill>
                  <a:srgbClr val="1D1C1D"/>
                </a:solidFill>
                <a:latin typeface="Lato"/>
                <a:ea typeface="Lato"/>
                <a:cs typeface="Lato"/>
                <a:sym typeface="Lato"/>
              </a:rPr>
              <a:t>Think of a large enterprise that might have </a:t>
            </a:r>
            <a:r>
              <a:rPr b="0" i="0" lang="en-US" sz="1800" u="none" strike="noStrike">
                <a:solidFill>
                  <a:srgbClr val="000000"/>
                </a:solidFill>
                <a:latin typeface="Arial"/>
                <a:ea typeface="Arial"/>
                <a:cs typeface="Arial"/>
                <a:sym typeface="Arial"/>
              </a:rPr>
              <a:t>8000 or more repositories with the same security vulnerability… developers would typically have to step through each repository and fix each instance manually. With Moderne, we enable organizations to assess vulnerabilities across repositories – the full impact radius – and then run recipes to remediate.</a:t>
            </a:r>
            <a:endParaRPr/>
          </a:p>
          <a:p>
            <a:pPr indent="0" lvl="0" marL="0" rtl="0" algn="l">
              <a:lnSpc>
                <a:spcPct val="100000"/>
              </a:lnSpc>
              <a:spcBef>
                <a:spcPts val="0"/>
              </a:spcBef>
              <a:spcAft>
                <a:spcPts val="0"/>
              </a:spcAft>
              <a:buClr>
                <a:schemeClr val="dk1"/>
              </a:buClr>
              <a:buSzPts val="1400"/>
              <a:buFont typeface="Calibri"/>
              <a:buNone/>
            </a:pPr>
            <a:r>
              <a:t/>
            </a:r>
            <a:endParaRPr b="0" i="0" sz="1800" u="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i="0" lang="en-US" u="none" strike="noStrike">
                <a:solidFill>
                  <a:schemeClr val="dk1"/>
                </a:solidFill>
                <a:latin typeface="Arial"/>
                <a:ea typeface="Arial"/>
                <a:cs typeface="Arial"/>
                <a:sym typeface="Arial"/>
              </a:rPr>
              <a:t>And then there’s </a:t>
            </a:r>
            <a:r>
              <a:rPr b="1" i="0" lang="en-US" u="none" strike="noStrike">
                <a:solidFill>
                  <a:schemeClr val="dk1"/>
                </a:solidFill>
                <a:latin typeface="Arial"/>
                <a:ea typeface="Arial"/>
                <a:cs typeface="Arial"/>
                <a:sym typeface="Arial"/>
              </a:rPr>
              <a:t>k</a:t>
            </a:r>
            <a:r>
              <a:rPr b="1" i="0" lang="en-US" u="none" strike="noStrike">
                <a:solidFill>
                  <a:srgbClr val="000000"/>
                </a:solidFill>
                <a:latin typeface="Arial"/>
                <a:ea typeface="Arial"/>
                <a:cs typeface="Arial"/>
                <a:sym typeface="Arial"/>
              </a:rPr>
              <a:t>eeping code compliant with team and framework best practic</a:t>
            </a:r>
            <a:r>
              <a:rPr i="0" lang="en-US" u="none" strike="noStrike">
                <a:solidFill>
                  <a:srgbClr val="000000"/>
                </a:solidFill>
                <a:latin typeface="Arial"/>
                <a:ea typeface="Arial"/>
                <a:cs typeface="Arial"/>
                <a:sym typeface="Arial"/>
              </a:rPr>
              <a:t>es, which is a continuous process. </a:t>
            </a:r>
            <a:r>
              <a:rPr i="0" lang="en-US" u="none" strike="noStrike">
                <a:solidFill>
                  <a:schemeClr val="dk1"/>
                </a:solidFill>
                <a:latin typeface="Arial"/>
                <a:ea typeface="Arial"/>
                <a:cs typeface="Arial"/>
                <a:sym typeface="Arial"/>
              </a:rPr>
              <a:t>This can involve things like </a:t>
            </a:r>
            <a:r>
              <a:rPr b="1" i="0" lang="en-US" u="none" strike="noStrike">
                <a:solidFill>
                  <a:schemeClr val="dk1"/>
                </a:solidFill>
                <a:latin typeface="Arial"/>
                <a:ea typeface="Arial"/>
                <a:cs typeface="Arial"/>
                <a:sym typeface="Arial"/>
              </a:rPr>
              <a:t>repairing issues reported by existing static analysis tools</a:t>
            </a:r>
            <a:r>
              <a:rPr i="0" lang="en-US" u="none" strike="noStrike">
                <a:solidFill>
                  <a:schemeClr val="dk1"/>
                </a:solidFill>
                <a:latin typeface="Arial"/>
                <a:ea typeface="Arial"/>
                <a:cs typeface="Arial"/>
                <a:sym typeface="Arial"/>
              </a:rPr>
              <a:t>, removing unused dependencies, or updating internal URLs. </a:t>
            </a:r>
            <a:r>
              <a:rPr i="0" lang="en-US" u="none" strike="noStrike">
                <a:solidFill>
                  <a:srgbClr val="000000"/>
                </a:solidFill>
                <a:latin typeface="Arial"/>
                <a:ea typeface="Arial"/>
                <a:cs typeface="Arial"/>
                <a:sym typeface="Arial"/>
              </a:rPr>
              <a:t>These types of changes take developer time and effort that could be spent on business value work.</a:t>
            </a:r>
            <a:endParaRPr i="0" u="none" strike="noStrike">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Calibri"/>
              <a:buNone/>
            </a:pPr>
            <a:r>
              <a:t/>
            </a:r>
            <a:endParaRPr b="0" i="0">
              <a:solidFill>
                <a:srgbClr val="1D1C1D"/>
              </a:solidFill>
              <a:latin typeface="Lato"/>
              <a:ea typeface="Lato"/>
              <a:cs typeface="Lato"/>
              <a:sym typeface="Lato"/>
            </a:endParaRPr>
          </a:p>
          <a:p>
            <a:pPr indent="0" lvl="0" marL="0" rtl="0" algn="l">
              <a:lnSpc>
                <a:spcPct val="100000"/>
              </a:lnSpc>
              <a:spcBef>
                <a:spcPts val="0"/>
              </a:spcBef>
              <a:spcAft>
                <a:spcPts val="0"/>
              </a:spcAft>
              <a:buClr>
                <a:schemeClr val="dk1"/>
              </a:buClr>
              <a:buSzPts val="1400"/>
              <a:buFont typeface="Calibri"/>
              <a:buNone/>
            </a:pPr>
            <a:r>
              <a:t/>
            </a:r>
            <a:endParaRPr i="0">
              <a:solidFill>
                <a:srgbClr val="1D1C1D"/>
              </a:solidFill>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Calibri"/>
              <a:buNone/>
            </a:pPr>
            <a:r>
              <a:t/>
            </a:r>
            <a:endParaRPr b="0"/>
          </a:p>
        </p:txBody>
      </p:sp>
      <p:sp>
        <p:nvSpPr>
          <p:cNvPr id="623" name="Google Shape;623;g2cd33c23501_0_15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cd33c23501_0_1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Arial"/>
                <a:ea typeface="Arial"/>
                <a:cs typeface="Arial"/>
                <a:sym typeface="Arial"/>
              </a:rPr>
              <a:t>This sophisticated structural code representation contains rich semantic information of a codebase, enabling much more precise and accurate searches that greatly reduce the search volume to what’s really important.</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Arial"/>
                <a:ea typeface="Arial"/>
                <a:cs typeface="Arial"/>
                <a:sym typeface="Arial"/>
              </a:rPr>
              <a:t>It is characterized by type attribution, format preservation, and other metadata that is used to implement code analysis and transformation. </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strike="noStrike">
                <a:solidFill>
                  <a:srgbClr val="000000"/>
                </a:solidFill>
                <a:latin typeface="Arial"/>
                <a:ea typeface="Arial"/>
                <a:cs typeface="Arial"/>
                <a:sym typeface="Arial"/>
              </a:rPr>
              <a:t>It can also be serialized, enabling us to traverse multiple LSTs to make holistic changes to the codebase.</a:t>
            </a:r>
            <a:br>
              <a:rPr b="0" i="0" lang="en-US" sz="1200" u="none" strike="noStrike">
                <a:solidFill>
                  <a:srgbClr val="000000"/>
                </a:solidFill>
                <a:latin typeface="Arial"/>
                <a:ea typeface="Arial"/>
                <a:cs typeface="Arial"/>
                <a:sym typeface="Arial"/>
              </a:rPr>
            </a:br>
            <a:br>
              <a:rPr b="0" i="0" lang="en-US" sz="1200" u="none" strike="noStrike">
                <a:solidFill>
                  <a:srgbClr val="000000"/>
                </a:solidFill>
                <a:latin typeface="Arial"/>
                <a:ea typeface="Arial"/>
                <a:cs typeface="Arial"/>
                <a:sym typeface="Arial"/>
              </a:rPr>
            </a:br>
            <a:r>
              <a:rPr b="0" i="0" lang="en-US" sz="1200" u="none" strike="noStrike">
                <a:solidFill>
                  <a:srgbClr val="000000"/>
                </a:solidFill>
                <a:latin typeface="Arial"/>
                <a:ea typeface="Arial"/>
                <a:cs typeface="Arial"/>
                <a:sym typeface="Arial"/>
              </a:rPr>
              <a:t>LSTs are output from the build process and stored alongside binaries. This triggers ingestion into the SaaS, so the code is available to work on a few minutes after being compiled. Moderne in effect is a data warehouse for code, where code is imported in a highly structured representation and queries and transformations can be executed in seconds at scale.</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658" name="Google Shape;658;g2cd33c23501_0_1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cd33c23501_0_1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2cd33c23501_0_14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latin typeface="Poppins Light"/>
                <a:ea typeface="Poppins Light"/>
                <a:cs typeface="Poppins Light"/>
                <a:sym typeface="Poppins Light"/>
              </a:rPr>
              <a:t>Large migrations changes are broken up into small reusable steps.</a:t>
            </a:r>
            <a:endParaRPr>
              <a:latin typeface="Poppins Light"/>
              <a:ea typeface="Poppins Light"/>
              <a:cs typeface="Poppins Light"/>
              <a:sym typeface="Poppins Light"/>
            </a:endParaRPr>
          </a:p>
          <a:p>
            <a:pPr indent="-228600" lvl="0" marL="457200" marR="0" rtl="0" algn="l">
              <a:lnSpc>
                <a:spcPct val="100000"/>
              </a:lnSpc>
              <a:spcBef>
                <a:spcPts val="0"/>
              </a:spcBef>
              <a:spcAft>
                <a:spcPts val="0"/>
              </a:spcAft>
              <a:buClr>
                <a:srgbClr val="000000"/>
              </a:buClr>
              <a:buSzPts val="1400"/>
              <a:buFont typeface="Arial"/>
              <a:buNone/>
            </a:pPr>
            <a:r>
              <a:t/>
            </a:r>
            <a:endParaRPr>
              <a:latin typeface="Poppins Light"/>
              <a:ea typeface="Poppins Light"/>
              <a:cs typeface="Poppins Light"/>
              <a:sym typeface="Poppins Light"/>
            </a:endParaRPr>
          </a:p>
          <a:p>
            <a:pPr indent="-228600" lvl="0" marL="457200" marR="0" rtl="0" algn="l">
              <a:lnSpc>
                <a:spcPct val="100000"/>
              </a:lnSpc>
              <a:spcBef>
                <a:spcPts val="0"/>
              </a:spcBef>
              <a:spcAft>
                <a:spcPts val="0"/>
              </a:spcAft>
              <a:buClr>
                <a:srgbClr val="000000"/>
              </a:buClr>
              <a:buSzPts val="1400"/>
              <a:buFont typeface="Arial"/>
              <a:buNone/>
            </a:pPr>
            <a:r>
              <a:t/>
            </a:r>
            <a:endParaRPr>
              <a:latin typeface="Poppins Light"/>
              <a:ea typeface="Poppins Light"/>
              <a:cs typeface="Poppins Light"/>
              <a:sym typeface="Poppins Light"/>
            </a:endParaRPr>
          </a:p>
          <a:p>
            <a:pPr indent="-228600" lvl="0" marL="457200" marR="0" rtl="0" algn="l">
              <a:lnSpc>
                <a:spcPct val="100000"/>
              </a:lnSpc>
              <a:spcBef>
                <a:spcPts val="0"/>
              </a:spcBef>
              <a:spcAft>
                <a:spcPts val="0"/>
              </a:spcAft>
              <a:buClr>
                <a:srgbClr val="000000"/>
              </a:buClr>
              <a:buSzPts val="1400"/>
              <a:buFont typeface="Arial"/>
              <a:buNone/>
            </a:pPr>
            <a:r>
              <a:rPr lang="en-US">
                <a:latin typeface="Poppins Light"/>
                <a:ea typeface="Poppins Light"/>
                <a:cs typeface="Poppins Light"/>
                <a:sym typeface="Poppins Light"/>
              </a:rPr>
              <a:t>And this is why organizations fall behind on upgrades. It's quite expansive and difficult to manage. </a:t>
            </a:r>
            <a:endParaRPr>
              <a:latin typeface="Poppins Light"/>
              <a:ea typeface="Poppins Light"/>
              <a:cs typeface="Poppins Light"/>
              <a:sym typeface="Poppins Light"/>
            </a:endParaRPr>
          </a:p>
        </p:txBody>
      </p:sp>
      <p:sp>
        <p:nvSpPr>
          <p:cNvPr id="676" name="Google Shape;676;g2cd33c23501_0_14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cd33c23501_0_1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2cd33c23501_0_1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rgbClr val="05052E"/>
                </a:solidFill>
                <a:latin typeface="Poppins Light"/>
                <a:ea typeface="Poppins Light"/>
                <a:cs typeface="Poppins Light"/>
                <a:sym typeface="Poppins Light"/>
              </a:rPr>
              <a:t>Recipes are another key component of the solution. They programmatically execute automated search and transformation actions on a codebase. As programs, they are infinitely flexible, able to </a:t>
            </a:r>
            <a:r>
              <a:rPr i="0" lang="en-US">
                <a:latin typeface="Times"/>
                <a:ea typeface="Times"/>
                <a:cs typeface="Times"/>
                <a:sym typeface="Times"/>
              </a:rPr>
              <a:t>encapsulate custom logic and build integrations. </a:t>
            </a:r>
            <a:r>
              <a:rPr lang="en-US" sz="1200">
                <a:solidFill>
                  <a:srgbClr val="3B454E"/>
                </a:solidFill>
                <a:highlight>
                  <a:srgbClr val="FFFFFF"/>
                </a:highlight>
                <a:latin typeface="Poppins"/>
                <a:ea typeface="Poppins"/>
                <a:cs typeface="Poppins"/>
                <a:sym typeface="Poppins"/>
              </a:rPr>
              <a:t>A recipe can represent a single, stand-alone operation or it can be linked together with other recipes to accomplish a larger goal such as a framework migration.</a:t>
            </a:r>
            <a:endParaRPr i="0">
              <a:latin typeface="Times"/>
              <a:ea typeface="Times"/>
              <a:cs typeface="Times"/>
              <a:sym typeface="Times"/>
            </a:endParaRPr>
          </a:p>
          <a:p>
            <a:pPr indent="0" lvl="0" marL="0" marR="0" rtl="0" algn="l">
              <a:lnSpc>
                <a:spcPct val="100000"/>
              </a:lnSpc>
              <a:spcBef>
                <a:spcPts val="0"/>
              </a:spcBef>
              <a:spcAft>
                <a:spcPts val="0"/>
              </a:spcAft>
              <a:buClr>
                <a:schemeClr val="dk1"/>
              </a:buClr>
              <a:buSzPts val="1200"/>
              <a:buFont typeface="Calibri"/>
              <a:buNone/>
            </a:pPr>
            <a:r>
              <a:t/>
            </a:r>
            <a:endParaRPr i="0">
              <a:latin typeface="Times"/>
              <a:ea typeface="Times"/>
              <a:cs typeface="Times"/>
              <a:sym typeface="Times"/>
            </a:endParaRPr>
          </a:p>
          <a:p>
            <a:pPr indent="0" lvl="0" marL="0" rtl="0" algn="l">
              <a:lnSpc>
                <a:spcPct val="115000"/>
              </a:lnSpc>
              <a:spcBef>
                <a:spcPts val="0"/>
              </a:spcBef>
              <a:spcAft>
                <a:spcPts val="0"/>
              </a:spcAft>
              <a:buSzPts val="1400"/>
              <a:buNone/>
            </a:pPr>
            <a:r>
              <a:rPr lang="en-US" sz="1200">
                <a:solidFill>
                  <a:srgbClr val="3B454E"/>
                </a:solidFill>
                <a:highlight>
                  <a:srgbClr val="FFFFFF"/>
                </a:highlight>
                <a:latin typeface="Poppins"/>
                <a:ea typeface="Poppins"/>
                <a:cs typeface="Poppins"/>
                <a:sym typeface="Poppins"/>
              </a:rPr>
              <a:t>Recipe operations are run against the</a:t>
            </a:r>
            <a:r>
              <a:rPr lang="en-US" sz="1200" u="none">
                <a:solidFill>
                  <a:srgbClr val="3B454E"/>
                </a:solidFill>
                <a:highlight>
                  <a:srgbClr val="FFFFFF"/>
                </a:highlight>
                <a:uFill>
                  <a:noFill/>
                </a:uFill>
                <a:latin typeface="Poppins"/>
                <a:ea typeface="Poppins"/>
                <a:cs typeface="Poppins"/>
                <a:sym typeface="Poppins"/>
                <a:hlinkClick r:id="rId2">
                  <a:extLst>
                    <a:ext uri="{A12FA001-AC4F-418D-AE19-62706E023703}">
                      <ahyp:hlinkClr val="tx"/>
                    </a:ext>
                  </a:extLst>
                </a:hlinkClick>
              </a:rPr>
              <a:t> </a:t>
            </a:r>
            <a:r>
              <a:rPr lang="en-US" sz="1200">
                <a:solidFill>
                  <a:srgbClr val="0034A4"/>
                </a:solidFill>
                <a:highlight>
                  <a:srgbClr val="FFFFFF"/>
                </a:highlight>
                <a:uFill>
                  <a:noFill/>
                </a:uFill>
                <a:latin typeface="Poppins"/>
                <a:ea typeface="Poppins"/>
                <a:cs typeface="Poppins"/>
                <a:sym typeface="Poppins"/>
                <a:hlinkClick r:id="rId3">
                  <a:extLst>
                    <a:ext uri="{A12FA001-AC4F-418D-AE19-62706E023703}">
                      <ahyp:hlinkClr val="tx"/>
                    </a:ext>
                  </a:extLst>
                </a:hlinkClick>
              </a:rPr>
              <a:t>Lossless Semantic Tree</a:t>
            </a:r>
            <a:r>
              <a:rPr lang="en-US" sz="1200">
                <a:solidFill>
                  <a:srgbClr val="3B454E"/>
                </a:solidFill>
                <a:highlight>
                  <a:srgbClr val="FFFFFF"/>
                </a:highlight>
                <a:latin typeface="Poppins"/>
                <a:ea typeface="Poppins"/>
                <a:cs typeface="Poppins"/>
                <a:sym typeface="Poppins"/>
              </a:rPr>
              <a:t> to derive aggregated views for analysis and enact source code changes.</a:t>
            </a:r>
            <a:endParaRPr sz="1200">
              <a:solidFill>
                <a:srgbClr val="3B454E"/>
              </a:solidFill>
              <a:highlight>
                <a:srgbClr val="FFFFFF"/>
              </a:highlight>
              <a:latin typeface="Poppins"/>
              <a:ea typeface="Poppins"/>
              <a:cs typeface="Poppins"/>
              <a:sym typeface="Poppins"/>
            </a:endParaRPr>
          </a:p>
          <a:p>
            <a:pPr indent="0" lvl="0" marL="0" rtl="0" algn="l">
              <a:lnSpc>
                <a:spcPct val="115000"/>
              </a:lnSpc>
              <a:spcBef>
                <a:spcPts val="0"/>
              </a:spcBef>
              <a:spcAft>
                <a:spcPts val="0"/>
              </a:spcAft>
              <a:buSzPts val="1400"/>
              <a:buNone/>
            </a:pPr>
            <a:r>
              <a:t/>
            </a:r>
            <a:endParaRPr sz="1200">
              <a:solidFill>
                <a:srgbClr val="3B454E"/>
              </a:solidFill>
              <a:highlight>
                <a:srgbClr val="FFFFFF"/>
              </a:highlight>
              <a:latin typeface="Poppins"/>
              <a:ea typeface="Poppins"/>
              <a:cs typeface="Poppins"/>
              <a:sym typeface="Poppins"/>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rgbClr val="05052E"/>
                </a:solidFill>
                <a:latin typeface="Poppins Light"/>
                <a:ea typeface="Poppins Light"/>
                <a:cs typeface="Poppins Light"/>
                <a:sym typeface="Poppins Light"/>
              </a:rPr>
              <a:t>Recipes are built and maintained by the OpenRewrite ecosystem, including third-party and open-source software providers, as well as enterprise users. Companies can also build custom recipes for their own uses.</a:t>
            </a:r>
            <a:endParaRPr b="0" i="0" sz="1200" u="none" cap="none" strike="noStrike">
              <a:solidFill>
                <a:srgbClr val="05052E"/>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i="0"/>
          </a:p>
          <a:p>
            <a:pPr indent="0" lvl="0" marL="0" marR="0" rtl="0" algn="l">
              <a:lnSpc>
                <a:spcPct val="100000"/>
              </a:lnSpc>
              <a:spcBef>
                <a:spcPts val="0"/>
              </a:spcBef>
              <a:spcAft>
                <a:spcPts val="0"/>
              </a:spcAft>
              <a:buClr>
                <a:schemeClr val="dk1"/>
              </a:buClr>
              <a:buSzPts val="1200"/>
              <a:buFont typeface="Calibri"/>
              <a:buNone/>
            </a:pPr>
            <a:r>
              <a:rPr lang="en-US"/>
              <a:t>Java is our core language strength today, including Groovy and Kotlin, It’s one of the most popular languages in the world – and used extensively in existing enterprise applications – as well as new ones. But we also support a number of configuration languages, scripting languages, Cobol, and Python is in the works.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5052E"/>
              </a:solidFill>
              <a:latin typeface="Poppins Light"/>
              <a:ea typeface="Poppins Light"/>
              <a:cs typeface="Poppins Light"/>
              <a:sym typeface="Poppins Light"/>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Java – language</a:t>
            </a:r>
            <a:endParaRPr/>
          </a:p>
          <a:p>
            <a:pPr indent="0" lvl="0" marL="0" marR="0" rtl="0" algn="l">
              <a:lnSpc>
                <a:spcPct val="100000"/>
              </a:lnSpc>
              <a:spcBef>
                <a:spcPts val="0"/>
              </a:spcBef>
              <a:spcAft>
                <a:spcPts val="0"/>
              </a:spcAft>
              <a:buClr>
                <a:schemeClr val="dk1"/>
              </a:buClr>
              <a:buSzPts val="1200"/>
              <a:buFont typeface="Calibri"/>
              <a:buNone/>
            </a:pPr>
            <a:r>
              <a:rPr lang="en-US"/>
              <a:t>Python – language </a:t>
            </a:r>
            <a:endParaRPr/>
          </a:p>
          <a:p>
            <a:pPr indent="0" lvl="0" marL="0" marR="0" rtl="0" algn="l">
              <a:lnSpc>
                <a:spcPct val="100000"/>
              </a:lnSpc>
              <a:spcBef>
                <a:spcPts val="0"/>
              </a:spcBef>
              <a:spcAft>
                <a:spcPts val="0"/>
              </a:spcAft>
              <a:buClr>
                <a:schemeClr val="dk1"/>
              </a:buClr>
              <a:buSzPts val="1200"/>
              <a:buFont typeface="Calibri"/>
              <a:buNone/>
            </a:pPr>
            <a:r>
              <a:rPr lang="en-US"/>
              <a:t>Groovy – language</a:t>
            </a:r>
            <a:endParaRPr/>
          </a:p>
          <a:p>
            <a:pPr indent="0" lvl="0" marL="0" marR="0" rtl="0" algn="l">
              <a:lnSpc>
                <a:spcPct val="100000"/>
              </a:lnSpc>
              <a:spcBef>
                <a:spcPts val="0"/>
              </a:spcBef>
              <a:spcAft>
                <a:spcPts val="0"/>
              </a:spcAft>
              <a:buClr>
                <a:schemeClr val="dk1"/>
              </a:buClr>
              <a:buSzPts val="1200"/>
              <a:buFont typeface="Calibri"/>
              <a:buNone/>
            </a:pPr>
            <a:r>
              <a:rPr lang="en-US"/>
              <a:t>Kotlin – language </a:t>
            </a:r>
            <a:endParaRPr/>
          </a:p>
          <a:p>
            <a:pPr indent="0" lvl="0" marL="0" rtl="0" algn="l">
              <a:lnSpc>
                <a:spcPct val="100000"/>
              </a:lnSpc>
              <a:spcBef>
                <a:spcPts val="0"/>
              </a:spcBef>
              <a:spcAft>
                <a:spcPts val="0"/>
              </a:spcAft>
              <a:buClr>
                <a:schemeClr val="dk1"/>
              </a:buClr>
              <a:buSzPts val="1400"/>
              <a:buFont typeface="Calibri"/>
              <a:buNone/>
            </a:pPr>
            <a:r>
              <a:rPr lang="en-US"/>
              <a:t>JSON – language</a:t>
            </a:r>
            <a:endParaRPr/>
          </a:p>
          <a:p>
            <a:pPr indent="0" lvl="0" marL="0" rtl="0" algn="l">
              <a:lnSpc>
                <a:spcPct val="100000"/>
              </a:lnSpc>
              <a:spcBef>
                <a:spcPts val="0"/>
              </a:spcBef>
              <a:spcAft>
                <a:spcPts val="0"/>
              </a:spcAft>
              <a:buClr>
                <a:schemeClr val="dk1"/>
              </a:buClr>
              <a:buSzPts val="1400"/>
              <a:buFont typeface="Calibri"/>
              <a:buNone/>
            </a:pPr>
            <a:r>
              <a:rPr lang="en-US"/>
              <a:t>YAML – language</a:t>
            </a:r>
            <a:endParaRPr/>
          </a:p>
          <a:p>
            <a:pPr indent="0" lvl="0" marL="0" rtl="0" algn="l">
              <a:lnSpc>
                <a:spcPct val="100000"/>
              </a:lnSpc>
              <a:spcBef>
                <a:spcPts val="0"/>
              </a:spcBef>
              <a:spcAft>
                <a:spcPts val="0"/>
              </a:spcAft>
              <a:buClr>
                <a:schemeClr val="dk1"/>
              </a:buClr>
              <a:buSzPts val="1400"/>
              <a:buFont typeface="Calibri"/>
              <a:buNone/>
            </a:pPr>
            <a:r>
              <a:rPr lang="en-US"/>
              <a:t>XML – language </a:t>
            </a:r>
            <a:endParaRPr/>
          </a:p>
          <a:p>
            <a:pPr indent="0" lvl="0" marL="0" marR="0" rtl="0" algn="l">
              <a:lnSpc>
                <a:spcPct val="100000"/>
              </a:lnSpc>
              <a:spcBef>
                <a:spcPts val="0"/>
              </a:spcBef>
              <a:spcAft>
                <a:spcPts val="0"/>
              </a:spcAft>
              <a:buClr>
                <a:srgbClr val="4D5156"/>
              </a:buClr>
              <a:buSzPts val="1200"/>
              <a:buFont typeface="Roboto"/>
              <a:buNone/>
            </a:pPr>
            <a:r>
              <a:rPr b="0" i="0" lang="en-US">
                <a:solidFill>
                  <a:srgbClr val="4D5156"/>
                </a:solidFill>
                <a:latin typeface="Roboto"/>
                <a:ea typeface="Roboto"/>
                <a:cs typeface="Roboto"/>
                <a:sym typeface="Roboto"/>
              </a:rPr>
              <a:t>HashiCorp Configuration Language (HCL) – language</a:t>
            </a:r>
            <a:endParaRPr/>
          </a:p>
          <a:p>
            <a:pPr indent="0" lvl="0" marL="0" rtl="0" algn="l">
              <a:lnSpc>
                <a:spcPct val="100000"/>
              </a:lnSpc>
              <a:spcBef>
                <a:spcPts val="0"/>
              </a:spcBef>
              <a:spcAft>
                <a:spcPts val="0"/>
              </a:spcAft>
              <a:buClr>
                <a:schemeClr val="dk1"/>
              </a:buClr>
              <a:buSzPts val="1400"/>
              <a:buFont typeface="Calibri"/>
              <a:buNone/>
            </a:pPr>
            <a:r>
              <a:rPr lang="en-US"/>
              <a:t>COBOL – language </a:t>
            </a:r>
            <a:endParaRPr/>
          </a:p>
          <a:p>
            <a:pPr indent="0" lvl="0" marL="0" marR="0" rtl="0" algn="l">
              <a:lnSpc>
                <a:spcPct val="100000"/>
              </a:lnSpc>
              <a:spcBef>
                <a:spcPts val="0"/>
              </a:spcBef>
              <a:spcAft>
                <a:spcPts val="0"/>
              </a:spcAft>
              <a:buClr>
                <a:srgbClr val="000000"/>
              </a:buClr>
              <a:buSzPts val="1400"/>
              <a:buFont typeface="Arial"/>
              <a:buNone/>
            </a:pPr>
            <a:r>
              <a:rPr lang="en-US"/>
              <a:t>SQL – relational database query language</a:t>
            </a:r>
            <a:endParaRPr/>
          </a:p>
          <a:p>
            <a:pPr indent="0" lvl="0" marL="0" rtl="0" algn="l">
              <a:lnSpc>
                <a:spcPct val="100000"/>
              </a:lnSpc>
              <a:spcBef>
                <a:spcPts val="0"/>
              </a:spcBef>
              <a:spcAft>
                <a:spcPts val="0"/>
              </a:spcAft>
              <a:buClr>
                <a:schemeClr val="dk1"/>
              </a:buClr>
              <a:buSzPts val="1400"/>
              <a:buFont typeface="Calibri"/>
              <a:buNone/>
            </a:pPr>
            <a:r>
              <a:rPr lang="en-US"/>
              <a:t>Maven – build tool</a:t>
            </a:r>
            <a:endParaRPr/>
          </a:p>
          <a:p>
            <a:pPr indent="0" lvl="0" marL="0" marR="0" rtl="0" algn="l">
              <a:lnSpc>
                <a:spcPct val="100000"/>
              </a:lnSpc>
              <a:spcBef>
                <a:spcPts val="0"/>
              </a:spcBef>
              <a:spcAft>
                <a:spcPts val="0"/>
              </a:spcAft>
              <a:buClr>
                <a:srgbClr val="4D5156"/>
              </a:buClr>
              <a:buSzPts val="1200"/>
              <a:buFont typeface="Roboto"/>
              <a:buNone/>
            </a:pPr>
            <a:r>
              <a:rPr b="0" i="0" lang="en-US">
                <a:solidFill>
                  <a:srgbClr val="4D5156"/>
                </a:solidFill>
                <a:latin typeface="Roboto"/>
                <a:ea typeface="Roboto"/>
                <a:cs typeface="Roboto"/>
                <a:sym typeface="Roboto"/>
              </a:rPr>
              <a:t>Gradle – build tool</a:t>
            </a:r>
            <a:endParaRPr/>
          </a:p>
          <a:p>
            <a:pPr indent="0" lvl="0" marL="0" marR="0" rtl="0" algn="l">
              <a:lnSpc>
                <a:spcPct val="100000"/>
              </a:lnSpc>
              <a:spcBef>
                <a:spcPts val="0"/>
              </a:spcBef>
              <a:spcAft>
                <a:spcPts val="0"/>
              </a:spcAft>
              <a:buClr>
                <a:schemeClr val="dk1"/>
              </a:buClr>
              <a:buSzPts val="1200"/>
              <a:buFont typeface="Calibri"/>
              <a:buNone/>
            </a:pPr>
            <a:r>
              <a:rPr lang="en-US"/>
              <a:t>Jhipster – development platform</a:t>
            </a:r>
            <a:endParaRPr/>
          </a:p>
          <a:p>
            <a:pPr indent="0" lvl="0" marL="0" marR="0" rtl="0" algn="l">
              <a:lnSpc>
                <a:spcPct val="100000"/>
              </a:lnSpc>
              <a:spcBef>
                <a:spcPts val="0"/>
              </a:spcBef>
              <a:spcAft>
                <a:spcPts val="0"/>
              </a:spcAft>
              <a:buClr>
                <a:srgbClr val="4D5156"/>
              </a:buClr>
              <a:buSzPts val="1200"/>
              <a:buFont typeface="Roboto"/>
              <a:buNone/>
            </a:pPr>
            <a:r>
              <a:rPr b="0" i="0" lang="en-US">
                <a:solidFill>
                  <a:srgbClr val="4D5156"/>
                </a:solidFill>
                <a:latin typeface="Roboto"/>
                <a:ea typeface="Roboto"/>
                <a:cs typeface="Roboto"/>
                <a:sym typeface="Roboto"/>
              </a:rPr>
              <a:t>Testcontainers – library</a:t>
            </a:r>
            <a:endParaRPr/>
          </a:p>
          <a:p>
            <a:pPr indent="0" lvl="0" marL="0" marR="0" rtl="0" algn="l">
              <a:lnSpc>
                <a:spcPct val="100000"/>
              </a:lnSpc>
              <a:spcBef>
                <a:spcPts val="0"/>
              </a:spcBef>
              <a:spcAft>
                <a:spcPts val="0"/>
              </a:spcAft>
              <a:buClr>
                <a:srgbClr val="4D5156"/>
              </a:buClr>
              <a:buSzPts val="1200"/>
              <a:buFont typeface="Roboto"/>
              <a:buNone/>
            </a:pPr>
            <a:r>
              <a:rPr b="0" i="0" lang="en-US">
                <a:solidFill>
                  <a:srgbClr val="4D5156"/>
                </a:solidFill>
                <a:latin typeface="Roboto"/>
                <a:ea typeface="Roboto"/>
                <a:cs typeface="Roboto"/>
                <a:sym typeface="Roboto"/>
              </a:rPr>
              <a:t>AxonIQ - Axon Framework - framework</a:t>
            </a:r>
            <a:endParaRPr/>
          </a:p>
          <a:p>
            <a:pPr indent="0" lvl="0" marL="0" rtl="0" algn="l">
              <a:lnSpc>
                <a:spcPct val="100000"/>
              </a:lnSpc>
              <a:spcBef>
                <a:spcPts val="0"/>
              </a:spcBef>
              <a:spcAft>
                <a:spcPts val="0"/>
              </a:spcAft>
              <a:buClr>
                <a:schemeClr val="dk1"/>
              </a:buClr>
              <a:buSzPts val="1400"/>
              <a:buFont typeface="Calibri"/>
              <a:buNone/>
            </a:pPr>
            <a:r>
              <a:rPr lang="en-US"/>
              <a:t>Spring – application framework</a:t>
            </a:r>
            <a:endParaRPr/>
          </a:p>
          <a:p>
            <a:pPr indent="0" lvl="0" marL="0" rtl="0" algn="l">
              <a:lnSpc>
                <a:spcPct val="100000"/>
              </a:lnSpc>
              <a:spcBef>
                <a:spcPts val="0"/>
              </a:spcBef>
              <a:spcAft>
                <a:spcPts val="0"/>
              </a:spcAft>
              <a:buClr>
                <a:schemeClr val="dk1"/>
              </a:buClr>
              <a:buSzPts val="1400"/>
              <a:buFont typeface="Calibri"/>
              <a:buNone/>
            </a:pPr>
            <a:r>
              <a:rPr lang="en-US"/>
              <a:t>Quarkus – application framework</a:t>
            </a:r>
            <a:endParaRPr/>
          </a:p>
          <a:p>
            <a:pPr indent="0" lvl="0" marL="0" rtl="0" algn="l">
              <a:lnSpc>
                <a:spcPct val="100000"/>
              </a:lnSpc>
              <a:spcBef>
                <a:spcPts val="0"/>
              </a:spcBef>
              <a:spcAft>
                <a:spcPts val="0"/>
              </a:spcAft>
              <a:buClr>
                <a:schemeClr val="dk1"/>
              </a:buClr>
              <a:buSzPts val="1400"/>
              <a:buFont typeface="Calibri"/>
              <a:buNone/>
            </a:pPr>
            <a:r>
              <a:rPr lang="en-US"/>
              <a:t>Micronaut – application framework</a:t>
            </a:r>
            <a:endParaRPr/>
          </a:p>
          <a:p>
            <a:pPr indent="0" lvl="0" marL="0" rtl="0" algn="l">
              <a:lnSpc>
                <a:spcPct val="100000"/>
              </a:lnSpc>
              <a:spcBef>
                <a:spcPts val="0"/>
              </a:spcBef>
              <a:spcAft>
                <a:spcPts val="0"/>
              </a:spcAft>
              <a:buClr>
                <a:schemeClr val="dk1"/>
              </a:buClr>
              <a:buSzPts val="1400"/>
              <a:buFont typeface="Calibri"/>
              <a:buNone/>
            </a:pPr>
            <a:r>
              <a:rPr lang="en-US"/>
              <a:t>Github actions – CI/CD</a:t>
            </a:r>
            <a:endParaRPr/>
          </a:p>
          <a:p>
            <a:pPr indent="0" lvl="0" marL="0" rtl="0" algn="l">
              <a:lnSpc>
                <a:spcPct val="100000"/>
              </a:lnSpc>
              <a:spcBef>
                <a:spcPts val="0"/>
              </a:spcBef>
              <a:spcAft>
                <a:spcPts val="0"/>
              </a:spcAft>
              <a:buClr>
                <a:schemeClr val="dk1"/>
              </a:buClr>
              <a:buSzPts val="1400"/>
              <a:buFont typeface="Calibri"/>
              <a:buNone/>
            </a:pPr>
            <a:r>
              <a:rPr lang="en-US"/>
              <a:t>Concourse – CI/CD</a:t>
            </a:r>
            <a:endParaRPr/>
          </a:p>
          <a:p>
            <a:pPr indent="0" lvl="0" marL="0" rtl="0" algn="l">
              <a:lnSpc>
                <a:spcPct val="100000"/>
              </a:lnSpc>
              <a:spcBef>
                <a:spcPts val="0"/>
              </a:spcBef>
              <a:spcAft>
                <a:spcPts val="0"/>
              </a:spcAft>
              <a:buClr>
                <a:schemeClr val="dk1"/>
              </a:buClr>
              <a:buSzPts val="1400"/>
              <a:buFont typeface="Calibri"/>
              <a:buNone/>
            </a:pPr>
            <a:r>
              <a:rPr lang="en-US"/>
              <a:t>CircleCI – CI/CD</a:t>
            </a:r>
            <a:endParaRPr/>
          </a:p>
          <a:p>
            <a:pPr indent="0" lvl="0" marL="0" rtl="0" algn="l">
              <a:lnSpc>
                <a:spcPct val="100000"/>
              </a:lnSpc>
              <a:spcBef>
                <a:spcPts val="0"/>
              </a:spcBef>
              <a:spcAft>
                <a:spcPts val="0"/>
              </a:spcAft>
              <a:buClr>
                <a:srgbClr val="4D5156"/>
              </a:buClr>
              <a:buSzPts val="1400"/>
              <a:buFont typeface="Roboto"/>
              <a:buNone/>
            </a:pPr>
            <a:r>
              <a:rPr b="0" i="0" lang="en-US">
                <a:solidFill>
                  <a:srgbClr val="4D5156"/>
                </a:solidFill>
                <a:latin typeface="Roboto"/>
                <a:ea typeface="Roboto"/>
                <a:cs typeface="Roboto"/>
                <a:sym typeface="Roboto"/>
              </a:rPr>
              <a:t>Kubernetes – infrastructure</a:t>
            </a:r>
            <a:endParaRPr/>
          </a:p>
          <a:p>
            <a:pPr indent="0" lvl="0" marL="0" rtl="0" algn="l">
              <a:lnSpc>
                <a:spcPct val="100000"/>
              </a:lnSpc>
              <a:spcBef>
                <a:spcPts val="0"/>
              </a:spcBef>
              <a:spcAft>
                <a:spcPts val="0"/>
              </a:spcAft>
              <a:buClr>
                <a:srgbClr val="4D5156"/>
              </a:buClr>
              <a:buSzPts val="1400"/>
              <a:buFont typeface="Roboto"/>
              <a:buNone/>
            </a:pPr>
            <a:r>
              <a:rPr b="0" i="0" lang="en-US">
                <a:solidFill>
                  <a:srgbClr val="4D5156"/>
                </a:solidFill>
                <a:latin typeface="Roboto"/>
                <a:ea typeface="Roboto"/>
                <a:cs typeface="Roboto"/>
                <a:sym typeface="Roboto"/>
              </a:rPr>
              <a:t>Terraform – infrastructure</a:t>
            </a:r>
            <a:endParaRPr/>
          </a:p>
          <a:p>
            <a:pPr indent="0" lvl="0" marL="0" rtl="0" algn="l">
              <a:lnSpc>
                <a:spcPct val="100000"/>
              </a:lnSpc>
              <a:spcBef>
                <a:spcPts val="0"/>
              </a:spcBef>
              <a:spcAft>
                <a:spcPts val="0"/>
              </a:spcAft>
              <a:buClr>
                <a:srgbClr val="4D5156"/>
              </a:buClr>
              <a:buSzPts val="1400"/>
              <a:buFont typeface="Roboto"/>
              <a:buNone/>
            </a:pPr>
            <a:r>
              <a:rPr b="0" i="0" lang="en-US">
                <a:solidFill>
                  <a:srgbClr val="4D5156"/>
                </a:solidFill>
                <a:latin typeface="Roboto"/>
                <a:ea typeface="Roboto"/>
                <a:cs typeface="Roboto"/>
                <a:sym typeface="Roboto"/>
              </a:rPr>
              <a:t>AWS – infrastructure</a:t>
            </a:r>
            <a:endParaRPr/>
          </a:p>
          <a:p>
            <a:pPr indent="0" lvl="0" marL="0" rtl="0" algn="l">
              <a:lnSpc>
                <a:spcPct val="100000"/>
              </a:lnSpc>
              <a:spcBef>
                <a:spcPts val="0"/>
              </a:spcBef>
              <a:spcAft>
                <a:spcPts val="0"/>
              </a:spcAft>
              <a:buClr>
                <a:srgbClr val="4D5156"/>
              </a:buClr>
              <a:buSzPts val="1400"/>
              <a:buFont typeface="Roboto"/>
              <a:buNone/>
            </a:pPr>
            <a:r>
              <a:rPr b="0" i="0" lang="en-US">
                <a:solidFill>
                  <a:srgbClr val="4D5156"/>
                </a:solidFill>
                <a:latin typeface="Roboto"/>
                <a:ea typeface="Roboto"/>
                <a:cs typeface="Roboto"/>
                <a:sym typeface="Roboto"/>
              </a:rPr>
              <a:t>Azure – infrastructure</a:t>
            </a:r>
            <a:endParaRPr/>
          </a:p>
          <a:p>
            <a:pPr indent="0" lvl="0" marL="0" rtl="0" algn="l">
              <a:lnSpc>
                <a:spcPct val="100000"/>
              </a:lnSpc>
              <a:spcBef>
                <a:spcPts val="0"/>
              </a:spcBef>
              <a:spcAft>
                <a:spcPts val="0"/>
              </a:spcAft>
              <a:buClr>
                <a:srgbClr val="4D5156"/>
              </a:buClr>
              <a:buSzPts val="1400"/>
              <a:buFont typeface="Roboto"/>
              <a:buNone/>
            </a:pPr>
            <a:r>
              <a:rPr b="0" i="0" lang="en-US">
                <a:solidFill>
                  <a:srgbClr val="4D5156"/>
                </a:solidFill>
                <a:latin typeface="Roboto"/>
                <a:ea typeface="Roboto"/>
                <a:cs typeface="Roboto"/>
                <a:sym typeface="Roboto"/>
              </a:rPr>
              <a:t>Google Cloud – infrastructure</a:t>
            </a:r>
            <a:endParaRPr/>
          </a:p>
          <a:p>
            <a:pPr indent="0" lvl="0" marL="0" rtl="0" algn="l">
              <a:lnSpc>
                <a:spcPct val="100000"/>
              </a:lnSpc>
              <a:spcBef>
                <a:spcPts val="0"/>
              </a:spcBef>
              <a:spcAft>
                <a:spcPts val="0"/>
              </a:spcAft>
              <a:buClr>
                <a:schemeClr val="dk1"/>
              </a:buClr>
              <a:buSzPts val="1400"/>
              <a:buFont typeface="Calibri"/>
              <a:buNone/>
            </a:pPr>
            <a:r>
              <a:t/>
            </a:r>
            <a:endParaRPr b="0" i="0">
              <a:solidFill>
                <a:srgbClr val="4D5156"/>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Calibri"/>
              <a:buNone/>
            </a:pPr>
            <a:r>
              <a:t/>
            </a:r>
            <a:endParaRPr b="0" i="0">
              <a:solidFill>
                <a:srgbClr val="4D5156"/>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686" name="Google Shape;686;g2cd33c23501_0_1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cd33c23501_0_1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cd33c23501_0_17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Importance of type attribution and format preservation</a:t>
            </a:r>
            <a:endParaRPr/>
          </a:p>
        </p:txBody>
      </p:sp>
      <p:sp>
        <p:nvSpPr>
          <p:cNvPr id="757" name="Google Shape;757;g2cd33c23501_0_17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d33c23501_0_1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d33c23501_0_17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2cd33c23501_0_17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cd33c23501_0_1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cd33c23501_0_17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g2cd33c23501_0_17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cd33c23501_0_1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cd33c23501_0_1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Great way to run recipes, and create your own.</a:t>
            </a:r>
            <a:endParaRPr/>
          </a:p>
        </p:txBody>
      </p:sp>
      <p:sp>
        <p:nvSpPr>
          <p:cNvPr id="784" name="Google Shape;784;g2cd33c23501_0_1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d33c2350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cd33c23501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Arial"/>
              <a:buNone/>
            </a:pPr>
            <a:r>
              <a:rPr lang="en-US" sz="1800">
                <a:solidFill>
                  <a:srgbClr val="000000"/>
                </a:solidFill>
                <a:latin typeface="Arial"/>
                <a:ea typeface="Arial"/>
                <a:cs typeface="Arial"/>
                <a:sym typeface="Arial"/>
              </a:rPr>
              <a:t>By myself, so can’t be walking around as much initially.</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rPr lang="en-US" sz="1800">
                <a:solidFill>
                  <a:srgbClr val="000000"/>
                </a:solidFill>
                <a:latin typeface="Arial"/>
                <a:ea typeface="Arial"/>
                <a:cs typeface="Arial"/>
                <a:sym typeface="Arial"/>
              </a:rPr>
              <a:t>My plan is that I take you through a lot of different topics,</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rPr lang="en-US" sz="1800">
                <a:solidFill>
                  <a:srgbClr val="000000"/>
                </a:solidFill>
                <a:latin typeface="Arial"/>
                <a:ea typeface="Arial"/>
                <a:cs typeface="Arial"/>
                <a:sym typeface="Arial"/>
              </a:rPr>
              <a:t>and then we evaluate where we are and you’re welcome to explore on your own.</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rPr lang="en-US" sz="1800">
                <a:solidFill>
                  <a:srgbClr val="000000"/>
                </a:solidFill>
                <a:latin typeface="Arial"/>
                <a:ea typeface="Arial"/>
                <a:cs typeface="Arial"/>
                <a:sym typeface="Arial"/>
              </a:rPr>
              <a:t>If you want to go at your own pace, that’s fine too;</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rPr lang="en-US" sz="1800">
                <a:solidFill>
                  <a:srgbClr val="000000"/>
                </a:solidFill>
                <a:latin typeface="Arial"/>
                <a:ea typeface="Arial"/>
                <a:cs typeface="Arial"/>
                <a:sym typeface="Arial"/>
              </a:rPr>
              <a:t>there’s links to the docs and video’s throughout, such that you don’t </a:t>
            </a:r>
            <a:r>
              <a:rPr lang="en-US" sz="1800">
                <a:solidFill>
                  <a:srgbClr val="000000"/>
                </a:solidFill>
                <a:latin typeface="Arial"/>
                <a:ea typeface="Arial"/>
                <a:cs typeface="Arial"/>
                <a:sym typeface="Arial"/>
              </a:rPr>
              <a:t>strictly</a:t>
            </a:r>
            <a:r>
              <a:rPr lang="en-US" sz="1800">
                <a:solidFill>
                  <a:srgbClr val="000000"/>
                </a:solidFill>
                <a:latin typeface="Arial"/>
                <a:ea typeface="Arial"/>
                <a:cs typeface="Arial"/>
                <a:sym typeface="Arial"/>
              </a:rPr>
              <a:t> need me.</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Font typeface="Arial"/>
              <a:buNone/>
            </a:pPr>
            <a:r>
              <a:t/>
            </a:r>
            <a:endParaRPr sz="1800">
              <a:solidFill>
                <a:srgbClr val="000000"/>
              </a:solidFill>
              <a:latin typeface="Arial"/>
              <a:ea typeface="Arial"/>
              <a:cs typeface="Arial"/>
              <a:sym typeface="Arial"/>
            </a:endParaRPr>
          </a:p>
        </p:txBody>
      </p:sp>
      <p:sp>
        <p:nvSpPr>
          <p:cNvPr id="505" name="Google Shape;505;g2cd33c23501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cd33c23501_0_1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cd33c23501_0_18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2cd33c23501_0_18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d33c23501_0_1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cd33c23501_0_17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2cd33c23501_0_17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cd33c23501_0_1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cd33c23501_0_17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2cd33c23501_0_17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d33c23501_0_18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cd33c23501_0_18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https://github.com/moderneinc/rewrite-recipe-starter?tab=readme-ov-file#rewrite-recipe-starter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Walkthrough NoGuavaListsNewArrayList and its tests, pointing out in particular:</a:t>
            </a:r>
            <a:endParaRPr/>
          </a:p>
          <a:p>
            <a:pPr indent="0" lvl="0" marL="0" rtl="0" algn="l">
              <a:spcBef>
                <a:spcPts val="0"/>
              </a:spcBef>
              <a:spcAft>
                <a:spcPts val="0"/>
              </a:spcAft>
              <a:buClr>
                <a:schemeClr val="dk1"/>
              </a:buClr>
              <a:buSzPts val="1100"/>
              <a:buFont typeface="Arial"/>
              <a:buNone/>
            </a:pPr>
            <a:r>
              <a:rPr lang="en-US"/>
              <a:t>MethodMatcher</a:t>
            </a:r>
            <a:endParaRPr/>
          </a:p>
          <a:p>
            <a:pPr indent="0" lvl="0" marL="0" rtl="0" algn="l">
              <a:spcBef>
                <a:spcPts val="0"/>
              </a:spcBef>
              <a:spcAft>
                <a:spcPts val="0"/>
              </a:spcAft>
              <a:buClr>
                <a:schemeClr val="dk1"/>
              </a:buClr>
              <a:buSzPts val="1100"/>
              <a:buFont typeface="Arial"/>
              <a:buNone/>
            </a:pPr>
            <a:r>
              <a:rPr lang="en-US"/>
              <a:t>Preconditions</a:t>
            </a:r>
            <a:endParaRPr/>
          </a:p>
          <a:p>
            <a:pPr indent="0" lvl="0" marL="0" rtl="0" algn="l">
              <a:spcBef>
                <a:spcPts val="0"/>
              </a:spcBef>
              <a:spcAft>
                <a:spcPts val="0"/>
              </a:spcAft>
              <a:buClr>
                <a:schemeClr val="dk1"/>
              </a:buClr>
              <a:buSzPts val="1100"/>
              <a:buFont typeface="Arial"/>
              <a:buNone/>
            </a:pPr>
            <a:r>
              <a:rPr lang="en-US"/>
              <a:t>JavaTemplate</a:t>
            </a:r>
            <a:endParaRPr/>
          </a:p>
          <a:p>
            <a:pPr indent="0" lvl="0" marL="0" rtl="0" algn="l">
              <a:spcBef>
                <a:spcPts val="0"/>
              </a:spcBef>
              <a:spcAft>
                <a:spcPts val="0"/>
              </a:spcAft>
              <a:buClr>
                <a:schemeClr val="dk1"/>
              </a:buClr>
              <a:buSzPts val="1100"/>
              <a:buFont typeface="Arial"/>
              <a:buNone/>
            </a:pPr>
            <a:r>
              <a:rPr lang="en-US"/>
              <a:t>Import manipulation</a:t>
            </a:r>
            <a:endParaRPr/>
          </a:p>
          <a:p>
            <a:pPr indent="0" lvl="0" marL="0" rtl="0" algn="l">
              <a:spcBef>
                <a:spcPts val="0"/>
              </a:spcBef>
              <a:spcAft>
                <a:spcPts val="0"/>
              </a:spcAft>
              <a:buNone/>
            </a:pPr>
            <a:r>
              <a:rPr lang="en-US"/>
              <a:t>Importance of calling super.visit...(), by removing that call and showing how nested method invocations are no longer visited</a:t>
            </a:r>
            <a:endParaRPr/>
          </a:p>
        </p:txBody>
      </p:sp>
      <p:sp>
        <p:nvSpPr>
          <p:cNvPr id="818" name="Google Shape;818;g2cd33c23501_0_18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cd33c23501_0_17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cd33c23501_0_17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2cd33c23501_0_17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cd33c23501_0_1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cd33c23501_0_18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2cd33c23501_0_18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cd33c23501_0_1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cd33c23501_0_17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2cd33c23501_0_17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cd33c23501_0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cd33c23501_0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2cd33c23501_0_17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cd33c23501_0_1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cd33c23501_0_18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g2cd33c23501_0_18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cd33c23501_0_1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cd33c23501_0_1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2cd33c23501_0_18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cd33c2350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cd33c2350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Was here two years ago;</a:t>
            </a:r>
            <a:endParaRPr/>
          </a:p>
          <a:p>
            <a:pPr indent="0" lvl="0" marL="0" rtl="0" algn="l">
              <a:spcBef>
                <a:spcPts val="0"/>
              </a:spcBef>
              <a:spcAft>
                <a:spcPts val="0"/>
              </a:spcAft>
              <a:buNone/>
            </a:pPr>
            <a:r>
              <a:rPr lang="en-US"/>
              <a:t>gave my first ever 15 minute presentation</a:t>
            </a:r>
            <a:endParaRPr/>
          </a:p>
        </p:txBody>
      </p:sp>
      <p:sp>
        <p:nvSpPr>
          <p:cNvPr id="522" name="Google Shape;522;g2cd33c2350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cd33c23501_0_18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cd33c23501_0_18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2cd33c23501_0_18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cd33c23501_0_1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cd33c23501_0_1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g2cd33c23501_0_18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d33c23501_0_10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d33c23501_0_10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OpenRewrite works well on a single project, that fits into memory.</a:t>
            </a:r>
            <a:endParaRPr/>
          </a:p>
          <a:p>
            <a:pPr indent="0" lvl="0" marL="0" rtl="0" algn="l">
              <a:spcBef>
                <a:spcPts val="0"/>
              </a:spcBef>
              <a:spcAft>
                <a:spcPts val="0"/>
              </a:spcAft>
              <a:buNone/>
            </a:pPr>
            <a:r>
              <a:rPr lang="en-US"/>
              <a:t>Building up the LST model takes up most of the time; recipes are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have large, or a lot of projects, then you’ll want to look at Moderne.</a:t>
            </a:r>
            <a:endParaRPr/>
          </a:p>
          <a:p>
            <a:pPr indent="0" lvl="0" marL="0" rtl="0" algn="l">
              <a:spcBef>
                <a:spcPts val="0"/>
              </a:spcBef>
              <a:spcAft>
                <a:spcPts val="0"/>
              </a:spcAft>
              <a:buNone/>
            </a:pPr>
            <a:r>
              <a:rPr lang="en-US"/>
              <a:t>Moderne serializes LSTs to disk, allowing for novel use cases beyond OpenRewrite.</a:t>
            </a:r>
            <a:endParaRPr/>
          </a:p>
        </p:txBody>
      </p:sp>
      <p:sp>
        <p:nvSpPr>
          <p:cNvPr id="897" name="Google Shape;897;g2cd33c23501_0_10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cd33c23501_0_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2cd33c23501_0_6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does mass scale automated code refactoring look like in practice?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Moderne platform enables you to see your codebase across 100s to 1000s of repos and make accurate automated changes to the relevant files in those repos.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this example, Moderne was focused on finding static analysis issues in 139 repos. We were able to automatically fix issues in 13,500 files in just over 4 minutes. A developer can then check the diff and do a mass commit.  If this were developers spending 3-5 minutes per issue, this would take around 75 days to complete the changes.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04" name="Google Shape;904;g2cd33c23501_0_6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cd33c23501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cd33c23501_0_6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0"/>
              </a:spcBef>
              <a:spcAft>
                <a:spcPts val="0"/>
              </a:spcAft>
              <a:buSzPts val="1400"/>
              <a:buFont typeface="Arial"/>
              <a:buNone/>
            </a:pPr>
            <a:r>
              <a:rPr b="0" i="0" lang="en-US" sz="4000">
                <a:solidFill>
                  <a:srgbClr val="FFFFFF"/>
                </a:solidFill>
                <a:highlight>
                  <a:srgbClr val="000000"/>
                </a:highlight>
                <a:latin typeface="Atkinson Hyperlegible"/>
                <a:ea typeface="Atkinson Hyperlegible"/>
                <a:cs typeface="Atkinson Hyperlegible"/>
                <a:sym typeface="Atkinson Hyperlegible"/>
              </a:rPr>
              <a:t>At Moderne, we want to help your teams tackle these hard technical debt problems and to drive substantive action across organizations. </a:t>
            </a:r>
            <a:r>
              <a:rPr b="0" i="0" lang="en-US" sz="2800">
                <a:solidFill>
                  <a:srgbClr val="FFFFFF"/>
                </a:solidFill>
                <a:highlight>
                  <a:srgbClr val="000000"/>
                </a:highlight>
                <a:latin typeface="Atkinson Hyperlegible"/>
                <a:ea typeface="Atkinson Hyperlegible"/>
                <a:cs typeface="Atkinson Hyperlegible"/>
                <a:sym typeface="Atkinson Hyperlegible"/>
              </a:rPr>
              <a:t>That's why we're excited to announced the Moderne DevCenter dashboard as part of our platform t</a:t>
            </a:r>
            <a:r>
              <a:rPr b="0" i="0" lang="en-US" sz="1800" u="none" strike="noStrike">
                <a:solidFill>
                  <a:srgbClr val="000000"/>
                </a:solidFill>
                <a:latin typeface="Arial"/>
                <a:ea typeface="Arial"/>
                <a:cs typeface="Arial"/>
                <a:sym typeface="Arial"/>
              </a:rPr>
              <a:t>o showcase these hard technical debt problems and to drive substantive action for organizations. </a:t>
            </a:r>
            <a:endParaRPr b="0"/>
          </a:p>
          <a:p>
            <a:pPr indent="0" lvl="0" marL="22860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Arial"/>
                <a:ea typeface="Arial"/>
                <a:cs typeface="Arial"/>
                <a:sym typeface="Arial"/>
              </a:rPr>
              <a:t>This is a place where developers can collaborate to make code better all the time. </a:t>
            </a:r>
            <a:endParaRPr/>
          </a:p>
          <a:p>
            <a:pPr indent="0" lvl="0" marL="228600" rtl="0" algn="l">
              <a:lnSpc>
                <a:spcPct val="100000"/>
              </a:lnSpc>
              <a:spcBef>
                <a:spcPts val="0"/>
              </a:spcBef>
              <a:spcAft>
                <a:spcPts val="0"/>
              </a:spcAft>
              <a:buSzPts val="1400"/>
              <a:buFont typeface="Arial"/>
              <a:buNone/>
            </a:pPr>
            <a:r>
              <a:t/>
            </a:r>
            <a:endParaRPr b="0" i="0" sz="1800" u="none" strike="noStrike">
              <a:solidFill>
                <a:srgbClr val="000000"/>
              </a:solidFill>
              <a:latin typeface="Arial"/>
              <a:ea typeface="Arial"/>
              <a:cs typeface="Arial"/>
              <a:sym typeface="Arial"/>
            </a:endParaRPr>
          </a:p>
          <a:p>
            <a:pPr indent="0" lvl="0" marL="228600" rtl="0" algn="l">
              <a:lnSpc>
                <a:spcPct val="100000"/>
              </a:lnSpc>
              <a:spcBef>
                <a:spcPts val="0"/>
              </a:spcBef>
              <a:spcAft>
                <a:spcPts val="0"/>
              </a:spcAft>
              <a:buSzPts val="1400"/>
              <a:buFont typeface="Arial"/>
              <a:buNone/>
            </a:pPr>
            <a:r>
              <a:rPr b="0" i="0" lang="en-US" sz="1800" u="none" strike="noStrike">
                <a:solidFill>
                  <a:srgbClr val="000000"/>
                </a:solidFill>
                <a:latin typeface="Arial"/>
                <a:ea typeface="Arial"/>
                <a:cs typeface="Arial"/>
                <a:sym typeface="Arial"/>
              </a:rPr>
              <a:t>With the DevCenter, those months-long framework migrations are a thing of the past. Instead, you can track the progress of software migrations—and automatically upgrade lagging projects. This can be a major framework upgrade, like for the latest Spring Boot version, a migration from one technology to another, or even a migration to cloud-native tech. </a:t>
            </a:r>
            <a:endParaRPr b="0"/>
          </a:p>
          <a:p>
            <a:pPr indent="0" lvl="0" marL="22860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Arial"/>
                <a:ea typeface="Arial"/>
                <a:cs typeface="Arial"/>
                <a:sym typeface="Arial"/>
              </a:rPr>
              <a:t>Instead of lengthy, expensive impact analysis efforts (that are behind by the time they are completed)—with Moderne, you can automate important data collections specific to your codebase, such as its dependency usage—enabling you to analyze issues, understand impact and effort, and stay aligned all the time. </a:t>
            </a:r>
            <a:endParaRPr b="0"/>
          </a:p>
          <a:p>
            <a:pPr indent="0" lvl="0" marL="228600" rtl="0" algn="l">
              <a:lnSpc>
                <a:spcPct val="100000"/>
              </a:lnSpc>
              <a:spcBef>
                <a:spcPts val="0"/>
              </a:spcBef>
              <a:spcAft>
                <a:spcPts val="0"/>
              </a:spcAft>
              <a:buSzPts val="1400"/>
              <a:buFont typeface="Arial"/>
              <a:buNone/>
            </a:pPr>
            <a:br>
              <a:rPr b="0" i="0" lang="en-US" sz="1800" u="none" strike="noStrike">
                <a:solidFill>
                  <a:srgbClr val="000000"/>
                </a:solidFill>
                <a:latin typeface="Arial"/>
                <a:ea typeface="Arial"/>
                <a:cs typeface="Arial"/>
                <a:sym typeface="Arial"/>
              </a:rPr>
            </a:br>
            <a:r>
              <a:rPr b="0" i="0" lang="en-US" sz="1800" u="none" strike="noStrike">
                <a:solidFill>
                  <a:srgbClr val="000000"/>
                </a:solidFill>
                <a:latin typeface="Arial"/>
                <a:ea typeface="Arial"/>
                <a:cs typeface="Arial"/>
                <a:sym typeface="Arial"/>
              </a:rPr>
              <a:t>And instead of urgent security fixes that can consume your development teams for weeks on end, you can continuously keep an eye on your most critical security vulnerabilities (like the OWASP top 10), readily identify your high-risk areas, and fix the code immediately.</a:t>
            </a:r>
            <a:endParaRPr b="0"/>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a:t>
            </a:r>
            <a:endParaRPr/>
          </a:p>
          <a:p>
            <a:pPr indent="-228600" lvl="0" marL="457200" marR="0" rtl="0" algn="l">
              <a:lnSpc>
                <a:spcPct val="100000"/>
              </a:lnSpc>
              <a:spcBef>
                <a:spcPts val="0"/>
              </a:spcBef>
              <a:spcAft>
                <a:spcPts val="0"/>
              </a:spcAft>
              <a:buClr>
                <a:srgbClr val="000000"/>
              </a:buClr>
              <a:buSzPts val="1400"/>
              <a:buFont typeface="Arial"/>
              <a:buNone/>
            </a:pPr>
            <a:r>
              <a:rPr lang="en-US"/>
              <a:t>Contributing developers: the number of unique people who have contributed any amount of code to any of the repositories</a:t>
            </a:r>
            <a:endParaRPr/>
          </a:p>
        </p:txBody>
      </p:sp>
      <p:sp>
        <p:nvSpPr>
          <p:cNvPr id="915" name="Google Shape;915;g2cd33c23501_0_6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cd33c23501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g2cd33c23501_0_6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Arial"/>
              <a:buNone/>
            </a:pPr>
            <a:r>
              <a:rPr b="0" i="0" lang="en-US" sz="1800" u="none" strike="noStrike">
                <a:solidFill>
                  <a:srgbClr val="000000"/>
                </a:solidFill>
                <a:latin typeface="Calibri"/>
                <a:ea typeface="Calibri"/>
                <a:cs typeface="Calibri"/>
                <a:sym typeface="Calibri"/>
              </a:rPr>
              <a:t>There are three major components at work here that allow us to make these large-scale upgrades and security fixes.</a:t>
            </a:r>
            <a:endParaRPr b="0"/>
          </a:p>
          <a:p>
            <a:pPr indent="0" lvl="0" marL="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Calibri"/>
                <a:ea typeface="Calibri"/>
                <a:cs typeface="Calibri"/>
                <a:sym typeface="Calibri"/>
              </a:rPr>
              <a:t>First, we have the Lossless Semantic Tree or LST, which you can think of as analogous to an abstract syntax tree, but with a LOT more information – for instance, the lossless semantic tree contains all types in use across your application and all of its dependencies, as well as the full details of whitespace to make sure any changes made through this process are accurate and preserve your particular style. The first step in the process is to parse your code and turn it into this LST format.</a:t>
            </a:r>
            <a:endParaRPr b="0"/>
          </a:p>
          <a:p>
            <a:pPr indent="0" lvl="0" marL="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Calibri"/>
                <a:ea typeface="Calibri"/>
                <a:cs typeface="Calibri"/>
                <a:sym typeface="Calibri"/>
              </a:rPr>
              <a:t>Then, we run OpenRewrite recipes and other auto-refactoring technologies (such as JavaScript codemods) on this LST representation of your code to do impact analysis and make automatic changes. OpenRewrite recipes are deterministic programs. You will be able to trust that these recipes will make accurate changes, every time in every location. </a:t>
            </a:r>
            <a:endParaRPr/>
          </a:p>
          <a:p>
            <a:pPr indent="0" lvl="0" marL="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Calibri"/>
                <a:ea typeface="Calibri"/>
                <a:cs typeface="Calibri"/>
                <a:sym typeface="Calibri"/>
              </a:rPr>
              <a:t>And finally, we can work on your entire codebase at once with our unique IP. We are able to serialize the LSTs to disk, essentially distributing the work of running these refactoring technologies to worker nodes within our platform. This enables us to work across multiple repos as well as on very large mono-repos very efficiently and cost-effectively.</a:t>
            </a:r>
            <a:endParaRPr b="0"/>
          </a:p>
        </p:txBody>
      </p:sp>
      <p:sp>
        <p:nvSpPr>
          <p:cNvPr id="927" name="Google Shape;927;g2cd33c23501_0_6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d33c23501_0_6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0"/>
              </a:spcBef>
              <a:spcAft>
                <a:spcPts val="0"/>
              </a:spcAft>
              <a:buSzPts val="1400"/>
              <a:buFont typeface="Arial"/>
              <a:buNone/>
            </a:pPr>
            <a:r>
              <a:rPr b="0" i="0" lang="en-US" sz="1800" u="none" strike="noStrike">
                <a:solidFill>
                  <a:srgbClr val="000000"/>
                </a:solidFill>
                <a:latin typeface="Arial"/>
                <a:ea typeface="Arial"/>
                <a:cs typeface="Arial"/>
                <a:sym typeface="Arial"/>
              </a:rPr>
              <a:t>Moderne is able to integrate AI models very efficiently, cost-effectively, and accurately within our platform to support mass-scale auto-refactoring. We’re going beyond an AI assistant in a single-repository—it’s AI reimagined for multi-repository work.</a:t>
            </a:r>
            <a:endParaRPr b="0"/>
          </a:p>
          <a:p>
            <a:pPr indent="0" lvl="0" marL="22860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Arial"/>
                <a:ea typeface="Arial"/>
                <a:cs typeface="Arial"/>
                <a:sym typeface="Arial"/>
              </a:rPr>
              <a:t>We're currently bringing AI into the Platform in a few ways. </a:t>
            </a:r>
            <a:endParaRPr/>
          </a:p>
          <a:p>
            <a:pPr indent="-285750" lvl="0" marL="5143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Added AI to our search function to enable users to use natural language instead of exact match to discover recipes that could be helpful.</a:t>
            </a:r>
            <a:endParaRPr/>
          </a:p>
          <a:p>
            <a:pPr indent="-285750" lvl="0" marL="514350" rtl="0" algn="l">
              <a:lnSpc>
                <a:spcPct val="100000"/>
              </a:lnSpc>
              <a:spcBef>
                <a:spcPts val="0"/>
              </a:spcBef>
              <a:spcAft>
                <a:spcPts val="0"/>
              </a:spcAft>
              <a:buSzPts val="1400"/>
              <a:buFont typeface="Arial"/>
              <a:buChar char="•"/>
            </a:pPr>
            <a:r>
              <a:rPr b="0" lang="en-US"/>
              <a:t>E</a:t>
            </a:r>
            <a:r>
              <a:rPr b="0" i="0" lang="en-US" sz="1800" u="none" strike="noStrike">
                <a:solidFill>
                  <a:srgbClr val="000000"/>
                </a:solidFill>
                <a:latin typeface="Arial"/>
                <a:ea typeface="Arial"/>
                <a:cs typeface="Arial"/>
                <a:sym typeface="Arial"/>
              </a:rPr>
              <a:t>mbedded calls to AI models within recipes to do focused tasks. This way, the rules-based recipes are asking AI to assist with simple operations using specific context, making the results more accurate and efficient. </a:t>
            </a:r>
            <a:endParaRPr/>
          </a:p>
          <a:p>
            <a:pPr indent="-285750" lvl="0" marL="514350" rtl="0" algn="l">
              <a:lnSpc>
                <a:spcPct val="100000"/>
              </a:lnSpc>
              <a:spcBef>
                <a:spcPts val="0"/>
              </a:spcBef>
              <a:spcAft>
                <a:spcPts val="0"/>
              </a:spcAft>
              <a:buSzPts val="1400"/>
              <a:buFont typeface="Arial"/>
              <a:buChar char="•"/>
            </a:pPr>
            <a:r>
              <a:rPr b="0" i="0" lang="en-US" sz="1800" u="none" strike="noStrike">
                <a:solidFill>
                  <a:srgbClr val="000000"/>
                </a:solidFill>
                <a:latin typeface="Arial"/>
                <a:ea typeface="Arial"/>
                <a:cs typeface="Arial"/>
                <a:sym typeface="Arial"/>
              </a:rPr>
              <a:t>Leverage AI to review relevant subsets of code within the lossless semantic tree to diagnose issues in the code and recommend the right recipes that can fix the issues. These recommendations will be served up in the Moderne DevCenter. </a:t>
            </a:r>
            <a:endParaRPr/>
          </a:p>
          <a:p>
            <a:pPr indent="-196850" lvl="0" marL="514350" rtl="0" algn="l">
              <a:lnSpc>
                <a:spcPct val="100000"/>
              </a:lnSpc>
              <a:spcBef>
                <a:spcPts val="0"/>
              </a:spcBef>
              <a:spcAft>
                <a:spcPts val="0"/>
              </a:spcAft>
              <a:buSzPts val="1400"/>
              <a:buFont typeface="Arial"/>
              <a:buNone/>
            </a:pPr>
            <a:r>
              <a:t/>
            </a:r>
            <a:endParaRPr b="0" i="0" sz="1800" u="none" strike="noStrike">
              <a:solidFill>
                <a:srgbClr val="000000"/>
              </a:solidFill>
              <a:latin typeface="Arial"/>
              <a:ea typeface="Arial"/>
              <a:cs typeface="Arial"/>
              <a:sym typeface="Arial"/>
            </a:endParaRPr>
          </a:p>
          <a:p>
            <a:pPr indent="0" lvl="0" marL="228600" rtl="0" algn="l">
              <a:lnSpc>
                <a:spcPct val="100000"/>
              </a:lnSpc>
              <a:spcBef>
                <a:spcPts val="0"/>
              </a:spcBef>
              <a:spcAft>
                <a:spcPts val="0"/>
              </a:spcAft>
              <a:buSzPts val="1400"/>
              <a:buFont typeface="Arial"/>
              <a:buNone/>
            </a:pPr>
            <a:br>
              <a:rPr b="0" lang="en-US"/>
            </a:br>
            <a:r>
              <a:rPr b="0" i="0" lang="en-US" sz="1800" u="none" strike="noStrike">
                <a:solidFill>
                  <a:srgbClr val="000000"/>
                </a:solidFill>
                <a:latin typeface="Arial"/>
                <a:ea typeface="Arial"/>
                <a:cs typeface="Arial"/>
                <a:sym typeface="Arial"/>
              </a:rPr>
              <a:t>Within the Moderne Platform, we’re able to choose the best open source AI models for the task at hand, and your code does not have to leave our secure Platform to leverage AI and get the work done.</a:t>
            </a:r>
            <a:endParaRPr/>
          </a:p>
          <a:p>
            <a:pPr indent="0" lvl="0" marL="0" rtl="0" algn="l">
              <a:lnSpc>
                <a:spcPct val="100000"/>
              </a:lnSpc>
              <a:spcBef>
                <a:spcPts val="0"/>
              </a:spcBef>
              <a:spcAft>
                <a:spcPts val="0"/>
              </a:spcAft>
              <a:buSzPts val="1400"/>
              <a:buNone/>
            </a:pPr>
            <a:r>
              <a:t/>
            </a:r>
            <a:endParaRPr/>
          </a:p>
        </p:txBody>
      </p:sp>
      <p:sp>
        <p:nvSpPr>
          <p:cNvPr id="945" name="Google Shape;945;g2cd33c23501_0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cd33c23501_0_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Now we are also supporting other refactoring tech!</a:t>
            </a:r>
            <a:endParaRPr/>
          </a:p>
        </p:txBody>
      </p:sp>
      <p:sp>
        <p:nvSpPr>
          <p:cNvPr id="961" name="Google Shape;961;g2cd33c23501_0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cd33c23501_0_7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Our full-featured SaaS platform is available in Standard and Enterprise editions. Both editions provide the same robust </a:t>
            </a:r>
            <a:endParaRPr/>
          </a:p>
        </p:txBody>
      </p:sp>
      <p:sp>
        <p:nvSpPr>
          <p:cNvPr id="1004" name="Google Shape;1004;g2cd33c23501_0_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cd33c23501_0_1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cd33c23501_0_18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g2cd33c23501_0_18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cd33c2350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cd33c23501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Might</a:t>
            </a:r>
            <a:r>
              <a:rPr lang="en-US"/>
              <a:t> have used it in Spring Boot migration,</a:t>
            </a:r>
            <a:endParaRPr/>
          </a:p>
          <a:p>
            <a:pPr indent="0" lvl="0" marL="0" rtl="0" algn="l">
              <a:spcBef>
                <a:spcPts val="0"/>
              </a:spcBef>
              <a:spcAft>
                <a:spcPts val="0"/>
              </a:spcAft>
              <a:buNone/>
            </a:pPr>
            <a:r>
              <a:rPr lang="en-US"/>
              <a:t>upgrading you to Spring Boot 3.x, Java 17, Jakarta &amp; JUnit 5</a:t>
            </a:r>
            <a:endParaRPr/>
          </a:p>
        </p:txBody>
      </p:sp>
      <p:sp>
        <p:nvSpPr>
          <p:cNvPr id="531" name="Google Shape;531;g2cd33c23501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cd33c23501_0_1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cd33c23501_0_13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g2cd33c23501_0_13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cd33c23501_0_1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cd33c23501_0_13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From here there’s different ways for you to go;</a:t>
            </a:r>
            <a:endParaRPr/>
          </a:p>
          <a:p>
            <a:pPr indent="0" lvl="0" marL="0" rtl="0" algn="l">
              <a:spcBef>
                <a:spcPts val="0"/>
              </a:spcBef>
              <a:spcAft>
                <a:spcPts val="0"/>
              </a:spcAft>
              <a:buNone/>
            </a:pPr>
            <a:r>
              <a:rPr lang="en-US"/>
              <a:t>Some will want to focus on running and composing existing recipes.</a:t>
            </a:r>
            <a:endParaRPr/>
          </a:p>
          <a:p>
            <a:pPr indent="0" lvl="0" marL="0" rtl="0" algn="l">
              <a:spcBef>
                <a:spcPts val="0"/>
              </a:spcBef>
              <a:spcAft>
                <a:spcPts val="0"/>
              </a:spcAft>
              <a:buNone/>
            </a:pPr>
            <a:r>
              <a:rPr lang="en-US"/>
              <a:t>There’s various ways to do so, and happy to help you achieve your goals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Others will want to learn more in detail about particular topics;</a:t>
            </a:r>
            <a:endParaRPr/>
          </a:p>
          <a:p>
            <a:pPr indent="0" lvl="0" marL="0" rtl="0" algn="l">
              <a:spcBef>
                <a:spcPts val="0"/>
              </a:spcBef>
              <a:spcAft>
                <a:spcPts val="0"/>
              </a:spcAft>
              <a:buNone/>
            </a:pPr>
            <a:r>
              <a:rPr lang="en-US"/>
              <a:t>the middle column will help you there.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others might want to follow up and/or get involved;</a:t>
            </a:r>
            <a:endParaRPr/>
          </a:p>
          <a:p>
            <a:pPr indent="0" lvl="0" marL="0" rtl="0" algn="l">
              <a:spcBef>
                <a:spcPts val="0"/>
              </a:spcBef>
              <a:spcAft>
                <a:spcPts val="0"/>
              </a:spcAft>
              <a:buNone/>
            </a:pPr>
            <a:r>
              <a:rPr lang="en-US"/>
              <a:t>the links to the right help you there.</a:t>
            </a:r>
            <a:endParaRPr/>
          </a:p>
        </p:txBody>
      </p:sp>
      <p:sp>
        <p:nvSpPr>
          <p:cNvPr id="1146" name="Google Shape;1146;g2cd33c23501_0_1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cd33c23501_0_1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cd33c23501_0_17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Either way we recommend you start your own recipe library using our template.</a:t>
            </a:r>
            <a:endParaRPr/>
          </a:p>
          <a:p>
            <a:pPr indent="0" lvl="0" marL="0" rtl="0" algn="l">
              <a:spcBef>
                <a:spcPts val="0"/>
              </a:spcBef>
              <a:spcAft>
                <a:spcPts val="0"/>
              </a:spcAft>
              <a:buNone/>
            </a:pPr>
            <a:r>
              <a:rPr lang="en-US"/>
              <a:t>That way you can save your work and share those recipes with colleagues.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starter module also contains various </a:t>
            </a:r>
            <a:r>
              <a:rPr lang="en-US"/>
              <a:t>example recipes,</a:t>
            </a:r>
            <a:endParaRPr/>
          </a:p>
          <a:p>
            <a:pPr indent="0" lvl="0" marL="0" rtl="0" algn="l">
              <a:spcBef>
                <a:spcPts val="0"/>
              </a:spcBef>
              <a:spcAft>
                <a:spcPts val="0"/>
              </a:spcAft>
              <a:buNone/>
            </a:pPr>
            <a:r>
              <a:rPr lang="en-US"/>
              <a:t>and hints at how to alter those to learn more,</a:t>
            </a:r>
            <a:endParaRPr/>
          </a:p>
          <a:p>
            <a:pPr indent="0" lvl="0" marL="0" rtl="0" algn="l">
              <a:spcBef>
                <a:spcPts val="0"/>
              </a:spcBef>
              <a:spcAft>
                <a:spcPts val="0"/>
              </a:spcAft>
              <a:buNone/>
            </a:pPr>
            <a:r>
              <a:rPr lang="en-US"/>
              <a:t>and create your own recipes.</a:t>
            </a:r>
            <a:endParaRPr/>
          </a:p>
        </p:txBody>
      </p:sp>
      <p:sp>
        <p:nvSpPr>
          <p:cNvPr id="1160" name="Google Shape;1160;g2cd33c23501_0_17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cd752b5a14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cd752b5a14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g2cd752b5a14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cd752b5a1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cd752b5a1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g2cd752b5a1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cd33c23501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cd33c23501_0_5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Beyond that </a:t>
            </a:r>
            <a:r>
              <a:rPr lang="en-US"/>
              <a:t>there</a:t>
            </a:r>
            <a:r>
              <a:rPr lang="en-US"/>
              <a:t>’s various generic links where you can follow us.</a:t>
            </a:r>
            <a:endParaRPr/>
          </a:p>
        </p:txBody>
      </p:sp>
      <p:sp>
        <p:nvSpPr>
          <p:cNvPr id="1183" name="Google Shape;1183;g2cd33c23501_0_5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cd33c23501_0_18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cd33c23501_0_18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there’s even additional sessions at DEvoxx here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Frederic will show how to he’s used OpenRewrite to modernize a twenty year old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if you have any questions we didn’t get to in the workshop, you can drop by from 17hr to 18:30 in Paris 142.</a:t>
            </a:r>
            <a:endParaRPr/>
          </a:p>
        </p:txBody>
      </p:sp>
      <p:sp>
        <p:nvSpPr>
          <p:cNvPr id="1198" name="Google Shape;1198;g2cd33c23501_0_18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cd33c23501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all for coming!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Don’t forget to pick us some swag and reach out if there’s ever anything I can help you with.</a:t>
            </a:r>
            <a:endParaRPr/>
          </a:p>
        </p:txBody>
      </p:sp>
      <p:sp>
        <p:nvSpPr>
          <p:cNvPr id="1205" name="Google Shape;1205;g2cd33c23501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cd33c2350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cd33c2350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g2cd33c23501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cd33c23501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cd33c23501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Moderne builds upon OpenRewrite,</a:t>
            </a:r>
            <a:endParaRPr/>
          </a:p>
          <a:p>
            <a:pPr indent="0" lvl="0" marL="0" rtl="0" algn="l">
              <a:spcBef>
                <a:spcPts val="0"/>
              </a:spcBef>
              <a:spcAft>
                <a:spcPts val="0"/>
              </a:spcAft>
              <a:buNone/>
            </a:pPr>
            <a:r>
              <a:rPr lang="en-US"/>
              <a:t>allowing you to run recipes at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Moderne we serialize the model of your code,</a:t>
            </a:r>
            <a:endParaRPr/>
          </a:p>
          <a:p>
            <a:pPr indent="0" lvl="0" marL="0" rtl="0" algn="l">
              <a:spcBef>
                <a:spcPts val="0"/>
              </a:spcBef>
              <a:spcAft>
                <a:spcPts val="0"/>
              </a:spcAft>
              <a:buNone/>
            </a:pPr>
            <a:r>
              <a:rPr lang="en-US"/>
              <a:t>allowing for faster recipe runs, analysis and visualizations.</a:t>
            </a:r>
            <a:endParaRPr/>
          </a:p>
        </p:txBody>
      </p:sp>
      <p:sp>
        <p:nvSpPr>
          <p:cNvPr id="540" name="Google Shape;540;g2cd33c23501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cd33c2350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cd33c23501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Staff software engineer at Moderne, where I work on OpenRewrite and the Moderne CLI.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from my GitHub profile.. </a:t>
            </a:r>
            <a:endParaRPr/>
          </a:p>
          <a:p>
            <a:pPr indent="0" lvl="0" marL="0" rtl="0" algn="l">
              <a:spcBef>
                <a:spcPts val="0"/>
              </a:spcBef>
              <a:spcAft>
                <a:spcPts val="0"/>
              </a:spcAft>
              <a:buNone/>
            </a:pPr>
            <a:r>
              <a:rPr lang="en-US"/>
              <a:t>I like growing a beard while hiking,</a:t>
            </a:r>
            <a:endParaRPr/>
          </a:p>
          <a:p>
            <a:pPr indent="0" lvl="0" marL="0" rtl="0" algn="l">
              <a:spcBef>
                <a:spcPts val="0"/>
              </a:spcBef>
              <a:spcAft>
                <a:spcPts val="0"/>
              </a:spcAft>
              <a:buNone/>
            </a:pPr>
            <a:r>
              <a:rPr lang="en-US"/>
              <a:t>and contributing to Open Source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Past couple of years those contributions have been on the theme of using OpenRewrite to automate code changes on Open Source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even before that I’ve been Modernizing applications for years and years,</a:t>
            </a:r>
            <a:endParaRPr/>
          </a:p>
          <a:p>
            <a:pPr indent="0" lvl="0" marL="0" rtl="0" algn="l">
              <a:spcBef>
                <a:spcPts val="0"/>
              </a:spcBef>
              <a:spcAft>
                <a:spcPts val="0"/>
              </a:spcAft>
              <a:buNone/>
            </a:pPr>
            <a:r>
              <a:rPr lang="en-US"/>
              <a:t>in a previous job as a consultant.</a:t>
            </a:r>
            <a:endParaRPr/>
          </a:p>
        </p:txBody>
      </p:sp>
      <p:sp>
        <p:nvSpPr>
          <p:cNvPr id="549" name="Google Shape;549;g2cd33c23501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cd33c23501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cd33c23501_0_4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Today we’ll look at migration engineering, from the perspective of OpenRewrite.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why would anyone care? Your manager typically has different priorities.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 a stock photo though</a:t>
            </a:r>
            <a:endParaRPr/>
          </a:p>
        </p:txBody>
      </p:sp>
      <p:sp>
        <p:nvSpPr>
          <p:cNvPr id="556" name="Google Shape;556;g2cd33c23501_0_4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d33c23501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Why would you be looking to Modernize?</a:t>
            </a:r>
            <a:endParaRPr/>
          </a:p>
          <a:p>
            <a:pPr indent="0" lvl="0" marL="0" rtl="0" algn="l">
              <a:lnSpc>
                <a:spcPct val="100000"/>
              </a:lnSpc>
              <a:spcBef>
                <a:spcPts val="0"/>
              </a:spcBef>
              <a:spcAft>
                <a:spcPts val="0"/>
              </a:spcAft>
              <a:buSzPts val="1400"/>
              <a:buNone/>
            </a:pPr>
            <a:r>
              <a:rPr lang="en-US"/>
              <a:t>It works? Maybe best not to touch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Well you likely have to anyway; because of vulnerabilities.</a:t>
            </a:r>
            <a:endParaRPr/>
          </a:p>
          <a:p>
            <a:pPr indent="0" lvl="0" marL="0" rtl="0" algn="l">
              <a:lnSpc>
                <a:spcPct val="100000"/>
              </a:lnSpc>
              <a:spcBef>
                <a:spcPts val="0"/>
              </a:spcBef>
              <a:spcAft>
                <a:spcPts val="0"/>
              </a:spcAft>
              <a:buSzPts val="1400"/>
              <a:buNone/>
            </a:pPr>
            <a:r>
              <a:rPr lang="en-US"/>
              <a:t>These can be quite disruptive… </a:t>
            </a:r>
            <a:endParaRPr/>
          </a:p>
          <a:p>
            <a:pPr indent="0" lvl="0" marL="0" rtl="0" algn="l">
              <a:lnSpc>
                <a:spcPct val="100000"/>
              </a:lnSpc>
              <a:spcBef>
                <a:spcPts val="0"/>
              </a:spcBef>
              <a:spcAft>
                <a:spcPts val="0"/>
              </a:spcAft>
              <a:buSzPts val="1400"/>
              <a:buNone/>
            </a:pPr>
            <a:r>
              <a:rPr lang="en-US"/>
              <a:t>And you don’t want to read the Spring Boot migration guides at 2am.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You can also get double digit performance improvements just by upgrading your Java version.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By automating away bugs it’s easier to focus on work that really matters.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you’re looking to hire, or retain colleagues,</a:t>
            </a:r>
            <a:br>
              <a:rPr lang="en-US"/>
            </a:br>
            <a:r>
              <a:rPr lang="en-US"/>
              <a:t>it’s best not to ask them to work with Java 8.</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finally, there’s automation here to help;</a:t>
            </a:r>
            <a:br>
              <a:rPr lang="en-US"/>
            </a:br>
            <a:r>
              <a:rPr lang="en-US"/>
              <a:t>this would be a pretty boring presentation otherwise.</a:t>
            </a:r>
            <a:endParaRPr/>
          </a:p>
        </p:txBody>
      </p:sp>
      <p:sp>
        <p:nvSpPr>
          <p:cNvPr id="572" name="Google Shape;572;g2cd33c23501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cd33c23501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cd33c23501_0_4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Ever accelerating </a:t>
            </a:r>
            <a:endParaRPr/>
          </a:p>
        </p:txBody>
      </p:sp>
      <p:sp>
        <p:nvSpPr>
          <p:cNvPr id="589" name="Google Shape;589;g2cd33c23501_0_4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13.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5" name="Shape 15"/>
        <p:cNvGrpSpPr/>
        <p:nvPr/>
      </p:nvGrpSpPr>
      <p:grpSpPr>
        <a:xfrm>
          <a:off x="0" y="0"/>
          <a:ext cx="0" cy="0"/>
          <a:chOff x="0" y="0"/>
          <a:chExt cx="0" cy="0"/>
        </a:xfrm>
      </p:grpSpPr>
      <p:pic>
        <p:nvPicPr>
          <p:cNvPr descr="A picture containing colorfulness, electric blue, screenshot, majorelle blue&#10;&#10;Description automatically generated" id="16" name="Google Shape;16;p25"/>
          <p:cNvPicPr preferRelativeResize="0"/>
          <p:nvPr/>
        </p:nvPicPr>
        <p:blipFill rotWithShape="1">
          <a:blip r:embed="rId2">
            <a:alphaModFix/>
          </a:blip>
          <a:srcRect b="0" l="0" r="2949" t="0"/>
          <a:stretch/>
        </p:blipFill>
        <p:spPr>
          <a:xfrm>
            <a:off x="0" y="-25842"/>
            <a:ext cx="12192000" cy="6909684"/>
          </a:xfrm>
          <a:prstGeom prst="rect">
            <a:avLst/>
          </a:prstGeom>
          <a:noFill/>
          <a:ln>
            <a:noFill/>
          </a:ln>
        </p:spPr>
      </p:pic>
      <p:pic>
        <p:nvPicPr>
          <p:cNvPr descr="A white letter on a black background&#10;&#10;Description automatically generated with low confidence" id="17" name="Google Shape;17;p25"/>
          <p:cNvPicPr preferRelativeResize="0"/>
          <p:nvPr/>
        </p:nvPicPr>
        <p:blipFill rotWithShape="1">
          <a:blip r:embed="rId3">
            <a:alphaModFix/>
          </a:blip>
          <a:srcRect b="0" l="0" r="0" t="0"/>
          <a:stretch/>
        </p:blipFill>
        <p:spPr>
          <a:xfrm>
            <a:off x="523876" y="487982"/>
            <a:ext cx="2369226" cy="418098"/>
          </a:xfrm>
          <a:prstGeom prst="rect">
            <a:avLst/>
          </a:prstGeom>
          <a:noFill/>
          <a:ln>
            <a:noFill/>
          </a:ln>
        </p:spPr>
      </p:pic>
      <p:sp>
        <p:nvSpPr>
          <p:cNvPr id="18" name="Google Shape;18;p25"/>
          <p:cNvSpPr txBox="1"/>
          <p:nvPr>
            <p:ph idx="1" type="body"/>
          </p:nvPr>
        </p:nvSpPr>
        <p:spPr>
          <a:xfrm>
            <a:off x="523876" y="3075921"/>
            <a:ext cx="4388660" cy="70615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000"/>
              <a:buNone/>
              <a:defRPr sz="3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5"/>
          <p:cNvSpPr txBox="1"/>
          <p:nvPr>
            <p:ph idx="2" type="body"/>
          </p:nvPr>
        </p:nvSpPr>
        <p:spPr>
          <a:xfrm>
            <a:off x="523876" y="2552555"/>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5"/>
          <p:cNvSpPr txBox="1"/>
          <p:nvPr>
            <p:ph idx="3" type="body"/>
          </p:nvPr>
        </p:nvSpPr>
        <p:spPr>
          <a:xfrm>
            <a:off x="523876" y="6360476"/>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ase Study">
  <p:cSld name="11_Case Study">
    <p:bg>
      <p:bgPr>
        <a:solidFill>
          <a:schemeClr val="lt1"/>
        </a:solidFill>
      </p:bgPr>
    </p:bg>
    <p:spTree>
      <p:nvGrpSpPr>
        <p:cNvPr id="133" name="Shape 133"/>
        <p:cNvGrpSpPr/>
        <p:nvPr/>
      </p:nvGrpSpPr>
      <p:grpSpPr>
        <a:xfrm>
          <a:off x="0" y="0"/>
          <a:ext cx="0" cy="0"/>
          <a:chOff x="0" y="0"/>
          <a:chExt cx="0" cy="0"/>
        </a:xfrm>
      </p:grpSpPr>
      <p:cxnSp>
        <p:nvCxnSpPr>
          <p:cNvPr id="134" name="Google Shape;134;p41"/>
          <p:cNvCxnSpPr/>
          <p:nvPr/>
        </p:nvCxnSpPr>
        <p:spPr>
          <a:xfrm>
            <a:off x="6096000" y="1447216"/>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35" name="Google Shape;135;p41"/>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sp>
        <p:nvSpPr>
          <p:cNvPr id="136" name="Google Shape;136;p41"/>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37" name="Google Shape;137;p41"/>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38" name="Google Shape;138;p41"/>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139" name="Google Shape;139;p41"/>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140" name="Google Shape;140;p41"/>
          <p:cNvPicPr preferRelativeResize="0"/>
          <p:nvPr/>
        </p:nvPicPr>
        <p:blipFill rotWithShape="1">
          <a:blip r:embed="rId2">
            <a:alphaModFix/>
          </a:blip>
          <a:srcRect b="-14127" l="0" r="0" t="0"/>
          <a:stretch/>
        </p:blipFill>
        <p:spPr>
          <a:xfrm>
            <a:off x="11592089" y="272005"/>
            <a:ext cx="431022" cy="393513"/>
          </a:xfrm>
          <a:prstGeom prst="rect">
            <a:avLst/>
          </a:prstGeom>
          <a:noFill/>
          <a:ln>
            <a:noFill/>
          </a:ln>
        </p:spPr>
      </p:pic>
      <p:sp>
        <p:nvSpPr>
          <p:cNvPr id="141" name="Google Shape;141;p41"/>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41"/>
          <p:cNvSpPr txBox="1"/>
          <p:nvPr>
            <p:ph idx="2" type="body"/>
          </p:nvPr>
        </p:nvSpPr>
        <p:spPr>
          <a:xfrm>
            <a:off x="522575" y="2133093"/>
            <a:ext cx="4806425" cy="8744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41"/>
          <p:cNvSpPr txBox="1"/>
          <p:nvPr>
            <p:ph idx="3" type="body"/>
          </p:nvPr>
        </p:nvSpPr>
        <p:spPr>
          <a:xfrm>
            <a:off x="522575" y="1898351"/>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1"/>
          <p:cNvSpPr txBox="1"/>
          <p:nvPr>
            <p:ph idx="4" type="body"/>
          </p:nvPr>
        </p:nvSpPr>
        <p:spPr>
          <a:xfrm>
            <a:off x="6643912" y="2130095"/>
            <a:ext cx="4853526" cy="8744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1"/>
          <p:cNvSpPr txBox="1"/>
          <p:nvPr>
            <p:ph idx="5" type="body"/>
          </p:nvPr>
        </p:nvSpPr>
        <p:spPr>
          <a:xfrm>
            <a:off x="6643912" y="1895353"/>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41"/>
          <p:cNvSpPr txBox="1"/>
          <p:nvPr>
            <p:ph idx="6" type="body"/>
          </p:nvPr>
        </p:nvSpPr>
        <p:spPr>
          <a:xfrm>
            <a:off x="522575" y="3887022"/>
            <a:ext cx="2333127" cy="40983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41"/>
          <p:cNvSpPr txBox="1"/>
          <p:nvPr>
            <p:ph idx="7" type="body"/>
          </p:nvPr>
        </p:nvSpPr>
        <p:spPr>
          <a:xfrm>
            <a:off x="522575" y="3505697"/>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1"/>
          <p:cNvSpPr txBox="1"/>
          <p:nvPr>
            <p:ph idx="8" type="body"/>
          </p:nvPr>
        </p:nvSpPr>
        <p:spPr>
          <a:xfrm>
            <a:off x="522575" y="4348464"/>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00193D"/>
              </a:buClr>
              <a:buSzPts val="1000"/>
              <a:buNone/>
              <a:defRPr sz="1000">
                <a:solidFill>
                  <a:srgbClr val="00193D"/>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41"/>
          <p:cNvSpPr txBox="1"/>
          <p:nvPr>
            <p:ph idx="9" type="body"/>
          </p:nvPr>
        </p:nvSpPr>
        <p:spPr>
          <a:xfrm>
            <a:off x="3167860" y="3887022"/>
            <a:ext cx="2333127" cy="40983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41"/>
          <p:cNvSpPr txBox="1"/>
          <p:nvPr>
            <p:ph idx="13" type="body"/>
          </p:nvPr>
        </p:nvSpPr>
        <p:spPr>
          <a:xfrm>
            <a:off x="3167860" y="4348464"/>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00193D"/>
              </a:buClr>
              <a:buSzPts val="1000"/>
              <a:buNone/>
              <a:defRPr sz="1000">
                <a:solidFill>
                  <a:srgbClr val="00193D"/>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41"/>
          <p:cNvSpPr txBox="1"/>
          <p:nvPr>
            <p:ph idx="14" type="body"/>
          </p:nvPr>
        </p:nvSpPr>
        <p:spPr>
          <a:xfrm>
            <a:off x="522575" y="4729789"/>
            <a:ext cx="2333127" cy="40983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41"/>
          <p:cNvSpPr txBox="1"/>
          <p:nvPr>
            <p:ph idx="15" type="body"/>
          </p:nvPr>
        </p:nvSpPr>
        <p:spPr>
          <a:xfrm>
            <a:off x="522575" y="5191231"/>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00193D"/>
              </a:buClr>
              <a:buSzPts val="1000"/>
              <a:buNone/>
              <a:defRPr sz="1000">
                <a:solidFill>
                  <a:srgbClr val="00193D"/>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1"/>
          <p:cNvSpPr txBox="1"/>
          <p:nvPr>
            <p:ph idx="16" type="body"/>
          </p:nvPr>
        </p:nvSpPr>
        <p:spPr>
          <a:xfrm>
            <a:off x="3167860" y="4729789"/>
            <a:ext cx="2333127" cy="40983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600"/>
              <a:buNone/>
              <a:defRPr sz="26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1"/>
          <p:cNvSpPr txBox="1"/>
          <p:nvPr>
            <p:ph idx="17" type="body"/>
          </p:nvPr>
        </p:nvSpPr>
        <p:spPr>
          <a:xfrm>
            <a:off x="3167860" y="5191231"/>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00193D"/>
              </a:buClr>
              <a:buSzPts val="1000"/>
              <a:buNone/>
              <a:defRPr sz="1000">
                <a:solidFill>
                  <a:srgbClr val="00193D"/>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1"/>
          <p:cNvSpPr txBox="1"/>
          <p:nvPr>
            <p:ph idx="18" type="body"/>
          </p:nvPr>
        </p:nvSpPr>
        <p:spPr>
          <a:xfrm>
            <a:off x="9913838" y="3880965"/>
            <a:ext cx="1554118" cy="34479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1"/>
          <p:cNvSpPr txBox="1"/>
          <p:nvPr>
            <p:ph idx="19" type="body"/>
          </p:nvPr>
        </p:nvSpPr>
        <p:spPr>
          <a:xfrm>
            <a:off x="9913838" y="4277367"/>
            <a:ext cx="1554118"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800"/>
              <a:buNone/>
              <a:defRPr sz="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1"/>
          <p:cNvSpPr txBox="1"/>
          <p:nvPr>
            <p:ph idx="20" type="body"/>
          </p:nvPr>
        </p:nvSpPr>
        <p:spPr>
          <a:xfrm>
            <a:off x="9913838" y="4585503"/>
            <a:ext cx="1554118" cy="34479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41"/>
          <p:cNvSpPr txBox="1"/>
          <p:nvPr>
            <p:ph idx="21" type="body"/>
          </p:nvPr>
        </p:nvSpPr>
        <p:spPr>
          <a:xfrm>
            <a:off x="9913838" y="4981905"/>
            <a:ext cx="1554118"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800"/>
              <a:buNone/>
              <a:defRPr sz="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1"/>
          <p:cNvSpPr txBox="1"/>
          <p:nvPr>
            <p:ph idx="22" type="body"/>
          </p:nvPr>
        </p:nvSpPr>
        <p:spPr>
          <a:xfrm>
            <a:off x="9913838" y="5275050"/>
            <a:ext cx="1554118" cy="34479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41"/>
          <p:cNvSpPr txBox="1"/>
          <p:nvPr>
            <p:ph idx="23" type="body"/>
          </p:nvPr>
        </p:nvSpPr>
        <p:spPr>
          <a:xfrm>
            <a:off x="9913838" y="5671452"/>
            <a:ext cx="1554118"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800"/>
              <a:buNone/>
              <a:defRPr sz="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41"/>
          <p:cNvSpPr txBox="1"/>
          <p:nvPr>
            <p:ph idx="24" type="body"/>
          </p:nvPr>
        </p:nvSpPr>
        <p:spPr>
          <a:xfrm>
            <a:off x="6643912" y="3505697"/>
            <a:ext cx="2333127"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white letter on a black background&#10;&#10;Description automatically generated with low confidence" id="162" name="Google Shape;162;p41"/>
          <p:cNvPicPr preferRelativeResize="0"/>
          <p:nvPr/>
        </p:nvPicPr>
        <p:blipFill rotWithShape="1">
          <a:blip r:embed="rId3">
            <a:alphaModFix/>
          </a:blip>
          <a:srcRect b="0" l="0" r="0" t="0"/>
          <a:stretch/>
        </p:blipFill>
        <p:spPr>
          <a:xfrm>
            <a:off x="439904" y="6538639"/>
            <a:ext cx="1031736" cy="1820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3" name="Shape 163"/>
        <p:cNvGrpSpPr/>
        <p:nvPr/>
      </p:nvGrpSpPr>
      <p:grpSpPr>
        <a:xfrm>
          <a:off x="0" y="0"/>
          <a:ext cx="0" cy="0"/>
          <a:chOff x="0" y="0"/>
          <a:chExt cx="0" cy="0"/>
        </a:xfrm>
      </p:grpSpPr>
      <p:pic>
        <p:nvPicPr>
          <p:cNvPr descr="A picture containing colorfulness, electric blue, screenshot, majorelle blue&#10;&#10;Description automatically generated" id="164" name="Google Shape;164;p45"/>
          <p:cNvPicPr preferRelativeResize="0"/>
          <p:nvPr/>
        </p:nvPicPr>
        <p:blipFill rotWithShape="1">
          <a:blip r:embed="rId2">
            <a:alphaModFix/>
          </a:blip>
          <a:srcRect b="0" l="0" r="2950" t="0"/>
          <a:stretch/>
        </p:blipFill>
        <p:spPr>
          <a:xfrm>
            <a:off x="0" y="-25842"/>
            <a:ext cx="12192000" cy="6909684"/>
          </a:xfrm>
          <a:prstGeom prst="rect">
            <a:avLst/>
          </a:prstGeom>
          <a:noFill/>
          <a:ln>
            <a:noFill/>
          </a:ln>
        </p:spPr>
      </p:pic>
      <p:pic>
        <p:nvPicPr>
          <p:cNvPr descr="A white letter on a black background&#10;&#10;Description automatically generated with low confidence" id="165" name="Google Shape;165;p45"/>
          <p:cNvPicPr preferRelativeResize="0"/>
          <p:nvPr/>
        </p:nvPicPr>
        <p:blipFill rotWithShape="1">
          <a:blip r:embed="rId3">
            <a:alphaModFix/>
          </a:blip>
          <a:srcRect b="0" l="0" r="0" t="0"/>
          <a:stretch/>
        </p:blipFill>
        <p:spPr>
          <a:xfrm>
            <a:off x="523876" y="487982"/>
            <a:ext cx="2369226" cy="418098"/>
          </a:xfrm>
          <a:prstGeom prst="rect">
            <a:avLst/>
          </a:prstGeom>
          <a:noFill/>
          <a:ln>
            <a:noFill/>
          </a:ln>
        </p:spPr>
      </p:pic>
      <p:sp>
        <p:nvSpPr>
          <p:cNvPr id="166" name="Google Shape;166;p45"/>
          <p:cNvSpPr txBox="1"/>
          <p:nvPr>
            <p:ph idx="1" type="body"/>
          </p:nvPr>
        </p:nvSpPr>
        <p:spPr>
          <a:xfrm>
            <a:off x="523876" y="3075921"/>
            <a:ext cx="4388660" cy="70615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000"/>
              <a:buNone/>
              <a:defRPr sz="3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45"/>
          <p:cNvSpPr txBox="1"/>
          <p:nvPr>
            <p:ph idx="2" type="body"/>
          </p:nvPr>
        </p:nvSpPr>
        <p:spPr>
          <a:xfrm>
            <a:off x="523876" y="2552555"/>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45"/>
          <p:cNvSpPr txBox="1"/>
          <p:nvPr>
            <p:ph idx="3" type="body"/>
          </p:nvPr>
        </p:nvSpPr>
        <p:spPr>
          <a:xfrm>
            <a:off x="523876" y="6360476"/>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169" name="Shape 169"/>
        <p:cNvGrpSpPr/>
        <p:nvPr/>
      </p:nvGrpSpPr>
      <p:grpSpPr>
        <a:xfrm>
          <a:off x="0" y="0"/>
          <a:ext cx="0" cy="0"/>
          <a:chOff x="0" y="0"/>
          <a:chExt cx="0" cy="0"/>
        </a:xfrm>
      </p:grpSpPr>
      <p:sp>
        <p:nvSpPr>
          <p:cNvPr descr="Background pattern&#10;&#10;Description automatically generated with medium confidence" id="170" name="Google Shape;170;p49"/>
          <p:cNvSpPr/>
          <p:nvPr/>
        </p:nvSpPr>
        <p:spPr>
          <a:xfrm>
            <a:off x="0" y="0"/>
            <a:ext cx="12192001"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white letter on a black background&#10;&#10;Description automatically generated with low confidence" id="171" name="Google Shape;171;p49"/>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172" name="Google Shape;172;p49"/>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73" name="Google Shape;173;p49"/>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74" name="Google Shape;174;p49"/>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©2024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175" name="Google Shape;175;p49"/>
          <p:cNvPicPr preferRelativeResize="0"/>
          <p:nvPr/>
        </p:nvPicPr>
        <p:blipFill rotWithShape="1">
          <a:blip r:embed="rId3">
            <a:alphaModFix/>
          </a:blip>
          <a:srcRect b="-2619" l="0" r="0" t="-1"/>
          <a:stretch/>
        </p:blipFill>
        <p:spPr>
          <a:xfrm>
            <a:off x="5806880" y="2197592"/>
            <a:ext cx="505797" cy="471650"/>
          </a:xfrm>
          <a:prstGeom prst="rect">
            <a:avLst/>
          </a:prstGeom>
          <a:noFill/>
          <a:ln>
            <a:noFill/>
          </a:ln>
        </p:spPr>
      </p:pic>
      <p:sp>
        <p:nvSpPr>
          <p:cNvPr id="176" name="Google Shape;176;p49"/>
          <p:cNvSpPr txBox="1"/>
          <p:nvPr>
            <p:ph idx="1" type="body"/>
          </p:nvPr>
        </p:nvSpPr>
        <p:spPr>
          <a:xfrm>
            <a:off x="3088353" y="2964424"/>
            <a:ext cx="5942853" cy="19161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a:solidFill>
                  <a:schemeClr val="lt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ext-Bullets">
  <p:cSld name="6_Text-Bullets">
    <p:bg>
      <p:bgPr>
        <a:solidFill>
          <a:schemeClr val="lt1"/>
        </a:solidFill>
      </p:bgPr>
    </p:bg>
    <p:spTree>
      <p:nvGrpSpPr>
        <p:cNvPr id="177" name="Shape 177"/>
        <p:cNvGrpSpPr/>
        <p:nvPr/>
      </p:nvGrpSpPr>
      <p:grpSpPr>
        <a:xfrm>
          <a:off x="0" y="0"/>
          <a:ext cx="0" cy="0"/>
          <a:chOff x="0" y="0"/>
          <a:chExt cx="0" cy="0"/>
        </a:xfrm>
      </p:grpSpPr>
      <p:sp>
        <p:nvSpPr>
          <p:cNvPr id="178" name="Google Shape;178;p50"/>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179" name="Google Shape;179;p50"/>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cxnSp>
        <p:nvCxnSpPr>
          <p:cNvPr id="180" name="Google Shape;180;p50"/>
          <p:cNvCxnSpPr>
            <a:endCxn id="178" idx="0"/>
          </p:cNvCxnSpPr>
          <p:nvPr/>
        </p:nvCxnSpPr>
        <p:spPr>
          <a:xfrm>
            <a:off x="6096000" y="1447271"/>
            <a:ext cx="0" cy="49740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81" name="Google Shape;181;p50"/>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82" name="Google Shape;182;p50"/>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83" name="Google Shape;183;p50"/>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184" name="Google Shape;184;p50"/>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185" name="Google Shape;185;p50"/>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186" name="Google Shape;186;p50"/>
          <p:cNvSpPr txBox="1"/>
          <p:nvPr>
            <p:ph idx="1" type="body"/>
          </p:nvPr>
        </p:nvSpPr>
        <p:spPr>
          <a:xfrm>
            <a:off x="419944" y="2242490"/>
            <a:ext cx="4984010" cy="36153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50"/>
          <p:cNvSpPr txBox="1"/>
          <p:nvPr>
            <p:ph idx="2" type="body"/>
          </p:nvPr>
        </p:nvSpPr>
        <p:spPr>
          <a:xfrm>
            <a:off x="419944" y="200920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0"/>
          <p:cNvSpPr txBox="1"/>
          <p:nvPr>
            <p:ph idx="3" type="body"/>
          </p:nvPr>
        </p:nvSpPr>
        <p:spPr>
          <a:xfrm>
            <a:off x="6760782" y="2242490"/>
            <a:ext cx="5011271" cy="3615399"/>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1000"/>
              </a:spcBef>
              <a:spcAft>
                <a:spcPts val="0"/>
              </a:spcAft>
              <a:buClr>
                <a:srgbClr val="2E42FF"/>
              </a:buClr>
              <a:buSzPts val="1400"/>
              <a:buFont typeface="Arial"/>
              <a:buChar char="•"/>
              <a:defRPr sz="14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p50"/>
          <p:cNvSpPr txBox="1"/>
          <p:nvPr>
            <p:ph idx="4"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Lavender">
  <p:cSld name="12_Blank-Lavender">
    <p:bg>
      <p:bgPr>
        <a:solidFill>
          <a:srgbClr val="F1EEFF"/>
        </a:solidFill>
      </p:bgPr>
    </p:bg>
    <p:spTree>
      <p:nvGrpSpPr>
        <p:cNvPr id="190" name="Shape 190"/>
        <p:cNvGrpSpPr/>
        <p:nvPr/>
      </p:nvGrpSpPr>
      <p:grpSpPr>
        <a:xfrm>
          <a:off x="0" y="0"/>
          <a:ext cx="0" cy="0"/>
          <a:chOff x="0" y="0"/>
          <a:chExt cx="0" cy="0"/>
        </a:xfrm>
      </p:grpSpPr>
      <p:sp>
        <p:nvSpPr>
          <p:cNvPr id="191" name="Google Shape;191;p51"/>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192" name="Google Shape;192;p51"/>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193" name="Google Shape;193;p51"/>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94" name="Google Shape;194;p51"/>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95" name="Google Shape;195;p51"/>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196" name="Google Shape;196;p51"/>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197" name="Google Shape;197;p51"/>
          <p:cNvSpPr txBox="1"/>
          <p:nvPr>
            <p:ph idx="1" type="body"/>
          </p:nvPr>
        </p:nvSpPr>
        <p:spPr>
          <a:xfrm>
            <a:off x="523876" y="45611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opic-Text">
  <p:cSld name="7_Topic-Text">
    <p:bg>
      <p:bgPr>
        <a:solidFill>
          <a:schemeClr val="lt1"/>
        </a:solidFill>
      </p:bgPr>
    </p:bg>
    <p:spTree>
      <p:nvGrpSpPr>
        <p:cNvPr id="198" name="Shape 198"/>
        <p:cNvGrpSpPr/>
        <p:nvPr/>
      </p:nvGrpSpPr>
      <p:grpSpPr>
        <a:xfrm>
          <a:off x="0" y="0"/>
          <a:ext cx="0" cy="0"/>
          <a:chOff x="0" y="0"/>
          <a:chExt cx="0" cy="0"/>
        </a:xfrm>
      </p:grpSpPr>
      <p:pic>
        <p:nvPicPr>
          <p:cNvPr id="199" name="Google Shape;199;p52"/>
          <p:cNvPicPr preferRelativeResize="0"/>
          <p:nvPr/>
        </p:nvPicPr>
        <p:blipFill rotWithShape="1">
          <a:blip r:embed="rId2">
            <a:alphaModFix/>
          </a:blip>
          <a:srcRect b="0" l="0" r="0" t="0"/>
          <a:stretch/>
        </p:blipFill>
        <p:spPr>
          <a:xfrm>
            <a:off x="0" y="0"/>
            <a:ext cx="6096000" cy="6858000"/>
          </a:xfrm>
          <a:prstGeom prst="rect">
            <a:avLst/>
          </a:prstGeom>
          <a:noFill/>
          <a:ln>
            <a:noFill/>
          </a:ln>
        </p:spPr>
      </p:pic>
      <p:sp>
        <p:nvSpPr>
          <p:cNvPr id="200" name="Google Shape;200;p52"/>
          <p:cNvSpPr/>
          <p:nvPr/>
        </p:nvSpPr>
        <p:spPr>
          <a:xfrm>
            <a:off x="1" y="0"/>
            <a:ext cx="6095999" cy="6858000"/>
          </a:xfrm>
          <a:prstGeom prst="rect">
            <a:avLst/>
          </a:prstGeom>
          <a:solidFill>
            <a:srgbClr val="000000">
              <a:alpha val="5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white letter on a black background&#10;&#10;Description automatically generated with low confidence" id="201" name="Google Shape;201;p52"/>
          <p:cNvPicPr preferRelativeResize="0"/>
          <p:nvPr/>
        </p:nvPicPr>
        <p:blipFill rotWithShape="1">
          <a:blip r:embed="rId3">
            <a:alphaModFix/>
          </a:blip>
          <a:srcRect b="0" l="0" r="0" t="0"/>
          <a:stretch/>
        </p:blipFill>
        <p:spPr>
          <a:xfrm>
            <a:off x="439904" y="6538639"/>
            <a:ext cx="1031736" cy="182070"/>
          </a:xfrm>
          <a:prstGeom prst="rect">
            <a:avLst/>
          </a:prstGeom>
          <a:noFill/>
          <a:ln>
            <a:noFill/>
          </a:ln>
        </p:spPr>
      </p:pic>
      <p:sp>
        <p:nvSpPr>
          <p:cNvPr id="202" name="Google Shape;202;p52"/>
          <p:cNvSpPr txBox="1"/>
          <p:nvPr>
            <p:ph idx="1" type="body"/>
          </p:nvPr>
        </p:nvSpPr>
        <p:spPr>
          <a:xfrm>
            <a:off x="6825863" y="1930870"/>
            <a:ext cx="4636273" cy="64794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200"/>
              <a:buNone/>
              <a:defRPr sz="12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03" name="Google Shape;203;p52"/>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204" name="Google Shape;204;p52"/>
          <p:cNvPicPr preferRelativeResize="0"/>
          <p:nvPr/>
        </p:nvPicPr>
        <p:blipFill rotWithShape="1">
          <a:blip r:embed="rId4">
            <a:alphaModFix/>
          </a:blip>
          <a:srcRect b="-14127" l="0" r="0" t="0"/>
          <a:stretch/>
        </p:blipFill>
        <p:spPr>
          <a:xfrm>
            <a:off x="11592089" y="272005"/>
            <a:ext cx="431022" cy="393513"/>
          </a:xfrm>
          <a:prstGeom prst="rect">
            <a:avLst/>
          </a:prstGeom>
          <a:noFill/>
          <a:ln>
            <a:noFill/>
          </a:ln>
        </p:spPr>
      </p:pic>
      <p:sp>
        <p:nvSpPr>
          <p:cNvPr id="205" name="Google Shape;205;p52"/>
          <p:cNvSpPr txBox="1"/>
          <p:nvPr>
            <p:ph idx="2" type="body"/>
          </p:nvPr>
        </p:nvSpPr>
        <p:spPr>
          <a:xfrm>
            <a:off x="6825863" y="1696129"/>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52"/>
          <p:cNvSpPr txBox="1"/>
          <p:nvPr/>
        </p:nvSpPr>
        <p:spPr>
          <a:xfrm>
            <a:off x="6803378"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193D"/>
                </a:solidFill>
                <a:latin typeface="Poppins"/>
                <a:ea typeface="Poppins"/>
                <a:cs typeface="Poppins"/>
                <a:sym typeface="Poppins"/>
              </a:rPr>
              <a:t>©2024 Moderne, Inc.</a:t>
            </a:r>
            <a:endParaRPr b="0" i="0" sz="900" u="none" cap="none" strike="noStrike">
              <a:solidFill>
                <a:srgbClr val="00193D"/>
              </a:solidFill>
              <a:latin typeface="Poppins"/>
              <a:ea typeface="Poppins"/>
              <a:cs typeface="Poppins"/>
              <a:sym typeface="Poppins"/>
            </a:endParaRPr>
          </a:p>
        </p:txBody>
      </p:sp>
      <p:sp>
        <p:nvSpPr>
          <p:cNvPr id="207" name="Google Shape;207;p52"/>
          <p:cNvSpPr txBox="1"/>
          <p:nvPr>
            <p:ph idx="3" type="body"/>
          </p:nvPr>
        </p:nvSpPr>
        <p:spPr>
          <a:xfrm>
            <a:off x="6825863" y="3002163"/>
            <a:ext cx="4636273" cy="64794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200"/>
              <a:buNone/>
              <a:defRPr sz="12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52"/>
          <p:cNvSpPr txBox="1"/>
          <p:nvPr>
            <p:ph idx="4" type="body"/>
          </p:nvPr>
        </p:nvSpPr>
        <p:spPr>
          <a:xfrm>
            <a:off x="6825863" y="2767422"/>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52"/>
          <p:cNvSpPr txBox="1"/>
          <p:nvPr>
            <p:ph idx="5" type="body"/>
          </p:nvPr>
        </p:nvSpPr>
        <p:spPr>
          <a:xfrm>
            <a:off x="6825863" y="4088950"/>
            <a:ext cx="4636273" cy="64794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200"/>
              <a:buNone/>
              <a:defRPr sz="12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52"/>
          <p:cNvSpPr txBox="1"/>
          <p:nvPr>
            <p:ph idx="6" type="body"/>
          </p:nvPr>
        </p:nvSpPr>
        <p:spPr>
          <a:xfrm>
            <a:off x="6825863" y="3854209"/>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52"/>
          <p:cNvSpPr txBox="1"/>
          <p:nvPr>
            <p:ph idx="7" type="body"/>
          </p:nvPr>
        </p:nvSpPr>
        <p:spPr>
          <a:xfrm>
            <a:off x="6825863" y="5227344"/>
            <a:ext cx="4636273" cy="64794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200"/>
              <a:buNone/>
              <a:defRPr sz="12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52"/>
          <p:cNvSpPr txBox="1"/>
          <p:nvPr>
            <p:ph idx="8" type="body"/>
          </p:nvPr>
        </p:nvSpPr>
        <p:spPr>
          <a:xfrm>
            <a:off x="6825863" y="4992603"/>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52"/>
          <p:cNvSpPr txBox="1"/>
          <p:nvPr>
            <p:ph idx="9"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66666"/>
              </a:lnSpc>
              <a:spcBef>
                <a:spcPts val="1000"/>
              </a:spcBef>
              <a:spcAft>
                <a:spcPts val="0"/>
              </a:spcAft>
              <a:buClr>
                <a:schemeClr val="lt1"/>
              </a:buClr>
              <a:buSzPts val="1800"/>
              <a:buNone/>
              <a:defRPr sz="18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52"/>
          <p:cNvSpPr txBox="1"/>
          <p:nvPr>
            <p:ph idx="13" type="body"/>
          </p:nvPr>
        </p:nvSpPr>
        <p:spPr>
          <a:xfrm>
            <a:off x="523876" y="1962080"/>
            <a:ext cx="4460354" cy="2336249"/>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3500"/>
              <a:buNone/>
              <a:defRPr sz="35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52"/>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222" name="Shape 222"/>
        <p:cNvGrpSpPr/>
        <p:nvPr/>
      </p:nvGrpSpPr>
      <p:grpSpPr>
        <a:xfrm>
          <a:off x="0" y="0"/>
          <a:ext cx="0" cy="0"/>
          <a:chOff x="0" y="0"/>
          <a:chExt cx="0" cy="0"/>
        </a:xfrm>
      </p:grpSpPr>
      <p:pic>
        <p:nvPicPr>
          <p:cNvPr descr="Background pattern&#10;&#10;Description automatically generated with medium confidence" id="223" name="Google Shape;223;p37"/>
          <p:cNvPicPr preferRelativeResize="0"/>
          <p:nvPr/>
        </p:nvPicPr>
        <p:blipFill rotWithShape="1">
          <a:blip r:embed="rId2">
            <a:alphaModFix/>
          </a:blip>
          <a:srcRect b="0" l="0" r="0" t="0"/>
          <a:stretch/>
        </p:blipFill>
        <p:spPr>
          <a:xfrm>
            <a:off x="0" y="0"/>
            <a:ext cx="12192001" cy="6858000"/>
          </a:xfrm>
          <a:prstGeom prst="rect">
            <a:avLst/>
          </a:prstGeom>
          <a:noFill/>
          <a:ln>
            <a:noFill/>
          </a:ln>
        </p:spPr>
      </p:pic>
      <p:pic>
        <p:nvPicPr>
          <p:cNvPr descr="A white letter on a black background&#10;&#10;Description automatically generated with low confidence" id="224" name="Google Shape;224;p37"/>
          <p:cNvPicPr preferRelativeResize="0"/>
          <p:nvPr/>
        </p:nvPicPr>
        <p:blipFill rotWithShape="1">
          <a:blip r:embed="rId3">
            <a:alphaModFix/>
          </a:blip>
          <a:srcRect b="0" l="0" r="0" t="0"/>
          <a:stretch/>
        </p:blipFill>
        <p:spPr>
          <a:xfrm>
            <a:off x="439904" y="6538639"/>
            <a:ext cx="1031736" cy="182070"/>
          </a:xfrm>
          <a:prstGeom prst="rect">
            <a:avLst/>
          </a:prstGeom>
          <a:noFill/>
          <a:ln>
            <a:noFill/>
          </a:ln>
        </p:spPr>
      </p:pic>
      <p:sp>
        <p:nvSpPr>
          <p:cNvPr id="225" name="Google Shape;225;p37"/>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26" name="Google Shape;226;p37"/>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27" name="Google Shape;227;p37"/>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©2024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228" name="Google Shape;228;p37"/>
          <p:cNvPicPr preferRelativeResize="0"/>
          <p:nvPr/>
        </p:nvPicPr>
        <p:blipFill rotWithShape="1">
          <a:blip r:embed="rId4">
            <a:alphaModFix/>
          </a:blip>
          <a:srcRect b="-2619" l="3701" r="78217" t="-1"/>
          <a:stretch/>
        </p:blipFill>
        <p:spPr>
          <a:xfrm>
            <a:off x="5806880" y="2197592"/>
            <a:ext cx="505797" cy="471650"/>
          </a:xfrm>
          <a:prstGeom prst="rect">
            <a:avLst/>
          </a:prstGeom>
          <a:noFill/>
          <a:ln>
            <a:noFill/>
          </a:ln>
        </p:spPr>
      </p:pic>
      <p:sp>
        <p:nvSpPr>
          <p:cNvPr id="229" name="Google Shape;229;p37"/>
          <p:cNvSpPr txBox="1"/>
          <p:nvPr>
            <p:ph idx="1" type="body"/>
          </p:nvPr>
        </p:nvSpPr>
        <p:spPr>
          <a:xfrm>
            <a:off x="3088353" y="2964424"/>
            <a:ext cx="5942853" cy="191611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lt1"/>
              </a:buClr>
              <a:buSzPts val="1400"/>
              <a:buNone/>
              <a:defRPr sz="1400">
                <a:solidFill>
                  <a:schemeClr val="lt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230" name="Shape 230"/>
        <p:cNvGrpSpPr/>
        <p:nvPr/>
      </p:nvGrpSpPr>
      <p:grpSpPr>
        <a:xfrm>
          <a:off x="0" y="0"/>
          <a:ext cx="0" cy="0"/>
          <a:chOff x="0" y="0"/>
          <a:chExt cx="0" cy="0"/>
        </a:xfrm>
      </p:grpSpPr>
      <p:pic>
        <p:nvPicPr>
          <p:cNvPr descr="A picture containing colorfulness, electric blue, screenshot, majorelle blue&#10;&#10;Description automatically generated" id="231" name="Google Shape;231;p53"/>
          <p:cNvPicPr preferRelativeResize="0"/>
          <p:nvPr/>
        </p:nvPicPr>
        <p:blipFill rotWithShape="1">
          <a:blip r:embed="rId2">
            <a:alphaModFix/>
          </a:blip>
          <a:srcRect b="0" l="0" r="2949" t="0"/>
          <a:stretch/>
        </p:blipFill>
        <p:spPr>
          <a:xfrm>
            <a:off x="0" y="-25842"/>
            <a:ext cx="12192000" cy="6909684"/>
          </a:xfrm>
          <a:prstGeom prst="rect">
            <a:avLst/>
          </a:prstGeom>
          <a:noFill/>
          <a:ln>
            <a:noFill/>
          </a:ln>
        </p:spPr>
      </p:pic>
      <p:pic>
        <p:nvPicPr>
          <p:cNvPr descr="A white letter on a black background&#10;&#10;Description automatically generated with low confidence" id="232" name="Google Shape;232;p53"/>
          <p:cNvPicPr preferRelativeResize="0"/>
          <p:nvPr/>
        </p:nvPicPr>
        <p:blipFill rotWithShape="1">
          <a:blip r:embed="rId3">
            <a:alphaModFix/>
          </a:blip>
          <a:srcRect b="0" l="0" r="0" t="0"/>
          <a:stretch/>
        </p:blipFill>
        <p:spPr>
          <a:xfrm>
            <a:off x="523876" y="487982"/>
            <a:ext cx="2369226" cy="418098"/>
          </a:xfrm>
          <a:prstGeom prst="rect">
            <a:avLst/>
          </a:prstGeom>
          <a:noFill/>
          <a:ln>
            <a:noFill/>
          </a:ln>
        </p:spPr>
      </p:pic>
      <p:sp>
        <p:nvSpPr>
          <p:cNvPr id="233" name="Google Shape;233;p53"/>
          <p:cNvSpPr txBox="1"/>
          <p:nvPr>
            <p:ph idx="1" type="body"/>
          </p:nvPr>
        </p:nvSpPr>
        <p:spPr>
          <a:xfrm>
            <a:off x="523876" y="3075921"/>
            <a:ext cx="4388660" cy="70615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3000"/>
              <a:buNone/>
              <a:defRPr sz="3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53"/>
          <p:cNvSpPr txBox="1"/>
          <p:nvPr>
            <p:ph idx="2" type="body"/>
          </p:nvPr>
        </p:nvSpPr>
        <p:spPr>
          <a:xfrm>
            <a:off x="523876" y="2552555"/>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53"/>
          <p:cNvSpPr txBox="1"/>
          <p:nvPr>
            <p:ph idx="3" type="body"/>
          </p:nvPr>
        </p:nvSpPr>
        <p:spPr>
          <a:xfrm>
            <a:off x="523876" y="6360476"/>
            <a:ext cx="4388660" cy="17991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lt1"/>
              </a:buClr>
              <a:buSzPts val="1200"/>
              <a:buNone/>
              <a:defRPr sz="1200">
                <a:solidFill>
                  <a:schemeClr val="lt1"/>
                </a:solidFill>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C">
  <p:cSld name="1_TOC">
    <p:bg>
      <p:bgPr>
        <a:solidFill>
          <a:schemeClr val="dk1"/>
        </a:solidFill>
      </p:bgPr>
    </p:bg>
    <p:spTree>
      <p:nvGrpSpPr>
        <p:cNvPr id="236" name="Shape 236"/>
        <p:cNvGrpSpPr/>
        <p:nvPr/>
      </p:nvGrpSpPr>
      <p:grpSpPr>
        <a:xfrm>
          <a:off x="0" y="0"/>
          <a:ext cx="0" cy="0"/>
          <a:chOff x="0" y="0"/>
          <a:chExt cx="0" cy="0"/>
        </a:xfrm>
      </p:grpSpPr>
      <p:pic>
        <p:nvPicPr>
          <p:cNvPr descr="A white letter on a black background&#10;&#10;Description automatically generated with low confidence" id="237" name="Google Shape;237;p54"/>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238" name="Google Shape;238;p54"/>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39" name="Google Shape;239;p54"/>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40" name="Google Shape;240;p54"/>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©2024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241" name="Google Shape;241;p54"/>
          <p:cNvPicPr preferRelativeResize="0"/>
          <p:nvPr/>
        </p:nvPicPr>
        <p:blipFill rotWithShape="1">
          <a:blip r:embed="rId3">
            <a:alphaModFix/>
          </a:blip>
          <a:srcRect b="-14320" l="0" r="78217" t="0"/>
          <a:stretch/>
        </p:blipFill>
        <p:spPr>
          <a:xfrm>
            <a:off x="11185262" y="388962"/>
            <a:ext cx="609341" cy="525438"/>
          </a:xfrm>
          <a:prstGeom prst="rect">
            <a:avLst/>
          </a:prstGeom>
          <a:noFill/>
          <a:ln>
            <a:noFill/>
          </a:ln>
        </p:spPr>
      </p:pic>
      <p:sp>
        <p:nvSpPr>
          <p:cNvPr id="242" name="Google Shape;242;p54"/>
          <p:cNvSpPr txBox="1"/>
          <p:nvPr>
            <p:ph idx="1" type="body"/>
          </p:nvPr>
        </p:nvSpPr>
        <p:spPr>
          <a:xfrm>
            <a:off x="6339727" y="1180044"/>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54"/>
          <p:cNvSpPr txBox="1"/>
          <p:nvPr>
            <p:ph idx="2" type="body"/>
          </p:nvPr>
        </p:nvSpPr>
        <p:spPr>
          <a:xfrm>
            <a:off x="6958291" y="1180044"/>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54"/>
          <p:cNvSpPr txBox="1"/>
          <p:nvPr>
            <p:ph idx="3" type="body"/>
          </p:nvPr>
        </p:nvSpPr>
        <p:spPr>
          <a:xfrm>
            <a:off x="6339727" y="210116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54"/>
          <p:cNvSpPr txBox="1"/>
          <p:nvPr>
            <p:ph idx="4" type="body"/>
          </p:nvPr>
        </p:nvSpPr>
        <p:spPr>
          <a:xfrm>
            <a:off x="6958291" y="210116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54"/>
          <p:cNvSpPr txBox="1"/>
          <p:nvPr>
            <p:ph idx="5" type="body"/>
          </p:nvPr>
        </p:nvSpPr>
        <p:spPr>
          <a:xfrm>
            <a:off x="6333564" y="303258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54"/>
          <p:cNvSpPr txBox="1"/>
          <p:nvPr>
            <p:ph idx="6" type="body"/>
          </p:nvPr>
        </p:nvSpPr>
        <p:spPr>
          <a:xfrm>
            <a:off x="6952128" y="303258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54"/>
          <p:cNvSpPr txBox="1"/>
          <p:nvPr>
            <p:ph idx="7" type="body"/>
          </p:nvPr>
        </p:nvSpPr>
        <p:spPr>
          <a:xfrm>
            <a:off x="6327401" y="396400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54"/>
          <p:cNvSpPr txBox="1"/>
          <p:nvPr>
            <p:ph idx="8" type="body"/>
          </p:nvPr>
        </p:nvSpPr>
        <p:spPr>
          <a:xfrm>
            <a:off x="6945965" y="396400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54"/>
          <p:cNvSpPr txBox="1"/>
          <p:nvPr>
            <p:ph idx="9" type="body"/>
          </p:nvPr>
        </p:nvSpPr>
        <p:spPr>
          <a:xfrm>
            <a:off x="6321238" y="489542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51" name="Google Shape;251;p54"/>
          <p:cNvGrpSpPr/>
          <p:nvPr/>
        </p:nvGrpSpPr>
        <p:grpSpPr>
          <a:xfrm>
            <a:off x="6036720" y="1180045"/>
            <a:ext cx="4720367" cy="4488710"/>
            <a:chOff x="6036720" y="1302458"/>
            <a:chExt cx="5148542" cy="4488710"/>
          </a:xfrm>
        </p:grpSpPr>
        <p:sp>
          <p:nvSpPr>
            <p:cNvPr id="252" name="Google Shape;252;p54"/>
            <p:cNvSpPr/>
            <p:nvPr/>
          </p:nvSpPr>
          <p:spPr>
            <a:xfrm>
              <a:off x="6055209" y="1302458"/>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54"/>
            <p:cNvSpPr/>
            <p:nvPr/>
          </p:nvSpPr>
          <p:spPr>
            <a:xfrm>
              <a:off x="6055209" y="222358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p54"/>
            <p:cNvSpPr/>
            <p:nvPr/>
          </p:nvSpPr>
          <p:spPr>
            <a:xfrm>
              <a:off x="6049046" y="315500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54"/>
            <p:cNvSpPr/>
            <p:nvPr/>
          </p:nvSpPr>
          <p:spPr>
            <a:xfrm>
              <a:off x="6042883" y="408642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54"/>
            <p:cNvSpPr/>
            <p:nvPr/>
          </p:nvSpPr>
          <p:spPr>
            <a:xfrm>
              <a:off x="6036720" y="501784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57" name="Google Shape;257;p54"/>
          <p:cNvSpPr txBox="1"/>
          <p:nvPr>
            <p:ph idx="13" type="body"/>
          </p:nvPr>
        </p:nvSpPr>
        <p:spPr>
          <a:xfrm>
            <a:off x="6939802" y="489542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54"/>
          <p:cNvSpPr txBox="1"/>
          <p:nvPr/>
        </p:nvSpPr>
        <p:spPr>
          <a:xfrm>
            <a:off x="417646" y="1180044"/>
            <a:ext cx="211557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Poppins"/>
                <a:ea typeface="Poppins"/>
                <a:cs typeface="Poppins"/>
                <a:sym typeface="Poppins"/>
              </a:rPr>
              <a:t>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bg>
      <p:bgPr>
        <a:solidFill>
          <a:schemeClr val="lt1"/>
        </a:solidFill>
      </p:bgPr>
    </p:bg>
    <p:spTree>
      <p:nvGrpSpPr>
        <p:cNvPr id="259" name="Shape 259"/>
        <p:cNvGrpSpPr/>
        <p:nvPr/>
      </p:nvGrpSpPr>
      <p:grpSpPr>
        <a:xfrm>
          <a:off x="0" y="0"/>
          <a:ext cx="0" cy="0"/>
          <a:chOff x="0" y="0"/>
          <a:chExt cx="0" cy="0"/>
        </a:xfrm>
      </p:grpSpPr>
      <p:sp>
        <p:nvSpPr>
          <p:cNvPr id="260" name="Google Shape;260;p55"/>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261" name="Google Shape;261;p55"/>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262" name="Google Shape;262;p55"/>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63" name="Google Shape;263;p55"/>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64" name="Google Shape;264;p55"/>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265" name="Google Shape;265;p55"/>
          <p:cNvPicPr preferRelativeResize="0"/>
          <p:nvPr/>
        </p:nvPicPr>
        <p:blipFill rotWithShape="1">
          <a:blip r:embed="rId3">
            <a:alphaModFix/>
          </a:blip>
          <a:srcRect b="-14127" l="0" r="81307" t="1"/>
          <a:stretch/>
        </p:blipFill>
        <p:spPr>
          <a:xfrm>
            <a:off x="11592089" y="272005"/>
            <a:ext cx="431022" cy="393513"/>
          </a:xfrm>
          <a:prstGeom prst="rect">
            <a:avLst/>
          </a:prstGeom>
          <a:noFill/>
          <a:ln>
            <a:noFill/>
          </a:ln>
        </p:spPr>
      </p:pic>
      <p:sp>
        <p:nvSpPr>
          <p:cNvPr id="266" name="Google Shape;266;p55"/>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bg>
      <p:bgPr>
        <a:solidFill>
          <a:schemeClr val="lt1"/>
        </a:solidFill>
      </p:bgPr>
    </p:bg>
    <p:spTree>
      <p:nvGrpSpPr>
        <p:cNvPr id="21" name="Shape 21"/>
        <p:cNvGrpSpPr/>
        <p:nvPr/>
      </p:nvGrpSpPr>
      <p:grpSpPr>
        <a:xfrm>
          <a:off x="0" y="0"/>
          <a:ext cx="0" cy="0"/>
          <a:chOff x="0" y="0"/>
          <a:chExt cx="0" cy="0"/>
        </a:xfrm>
      </p:grpSpPr>
      <p:sp>
        <p:nvSpPr>
          <p:cNvPr id="22" name="Google Shape;22;p28"/>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23" name="Google Shape;23;p28"/>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24" name="Google Shape;24;p28"/>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28"/>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6" name="Google Shape;26;p28"/>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27" name="Google Shape;27;p28"/>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28" name="Google Shape;28;p28"/>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Lavender">
  <p:cSld name="12_Blank-Lavender">
    <p:bg>
      <p:bgPr>
        <a:solidFill>
          <a:srgbClr val="F1EEFF"/>
        </a:solidFill>
      </p:bgPr>
    </p:bg>
    <p:spTree>
      <p:nvGrpSpPr>
        <p:cNvPr id="267" name="Shape 267"/>
        <p:cNvGrpSpPr/>
        <p:nvPr/>
      </p:nvGrpSpPr>
      <p:grpSpPr>
        <a:xfrm>
          <a:off x="0" y="0"/>
          <a:ext cx="0" cy="0"/>
          <a:chOff x="0" y="0"/>
          <a:chExt cx="0" cy="0"/>
        </a:xfrm>
      </p:grpSpPr>
      <p:sp>
        <p:nvSpPr>
          <p:cNvPr id="268" name="Google Shape;268;p56"/>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269" name="Google Shape;269;p56"/>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270" name="Google Shape;270;p56"/>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71" name="Google Shape;271;p56"/>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72" name="Google Shape;272;p56"/>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273" name="Google Shape;273;p56"/>
          <p:cNvPicPr preferRelativeResize="0"/>
          <p:nvPr/>
        </p:nvPicPr>
        <p:blipFill rotWithShape="1">
          <a:blip r:embed="rId3">
            <a:alphaModFix/>
          </a:blip>
          <a:srcRect b="-14127" l="0" r="81307" t="1"/>
          <a:stretch/>
        </p:blipFill>
        <p:spPr>
          <a:xfrm>
            <a:off x="11592089" y="272005"/>
            <a:ext cx="431022" cy="393513"/>
          </a:xfrm>
          <a:prstGeom prst="rect">
            <a:avLst/>
          </a:prstGeom>
          <a:noFill/>
          <a:ln>
            <a:noFill/>
          </a:ln>
        </p:spPr>
      </p:pic>
      <p:sp>
        <p:nvSpPr>
          <p:cNvPr id="274" name="Google Shape;274;p56"/>
          <p:cNvSpPr txBox="1"/>
          <p:nvPr>
            <p:ph idx="1" type="body"/>
          </p:nvPr>
        </p:nvSpPr>
        <p:spPr>
          <a:xfrm>
            <a:off x="523876" y="45611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ext-Bullets">
  <p:cSld name="6_Text-Bullets">
    <p:bg>
      <p:bgPr>
        <a:solidFill>
          <a:schemeClr val="lt1"/>
        </a:solidFill>
      </p:bgPr>
    </p:bg>
    <p:spTree>
      <p:nvGrpSpPr>
        <p:cNvPr id="275" name="Shape 275"/>
        <p:cNvGrpSpPr/>
        <p:nvPr/>
      </p:nvGrpSpPr>
      <p:grpSpPr>
        <a:xfrm>
          <a:off x="0" y="0"/>
          <a:ext cx="0" cy="0"/>
          <a:chOff x="0" y="0"/>
          <a:chExt cx="0" cy="0"/>
        </a:xfrm>
      </p:grpSpPr>
      <p:sp>
        <p:nvSpPr>
          <p:cNvPr id="276" name="Google Shape;276;p57"/>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277" name="Google Shape;277;p57"/>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cxnSp>
        <p:nvCxnSpPr>
          <p:cNvPr id="278" name="Google Shape;278;p57"/>
          <p:cNvCxnSpPr>
            <a:endCxn id="276" idx="0"/>
          </p:cNvCxnSpPr>
          <p:nvPr/>
        </p:nvCxnSpPr>
        <p:spPr>
          <a:xfrm>
            <a:off x="6096000" y="1447271"/>
            <a:ext cx="0" cy="49740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79" name="Google Shape;279;p57"/>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80" name="Google Shape;280;p57"/>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81" name="Google Shape;281;p57"/>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282" name="Google Shape;282;p57"/>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283" name="Google Shape;283;p57"/>
          <p:cNvPicPr preferRelativeResize="0"/>
          <p:nvPr/>
        </p:nvPicPr>
        <p:blipFill rotWithShape="1">
          <a:blip r:embed="rId3">
            <a:alphaModFix/>
          </a:blip>
          <a:srcRect b="-14127" l="0" r="81307" t="1"/>
          <a:stretch/>
        </p:blipFill>
        <p:spPr>
          <a:xfrm>
            <a:off x="11592089" y="272005"/>
            <a:ext cx="431022" cy="393513"/>
          </a:xfrm>
          <a:prstGeom prst="rect">
            <a:avLst/>
          </a:prstGeom>
          <a:noFill/>
          <a:ln>
            <a:noFill/>
          </a:ln>
        </p:spPr>
      </p:pic>
      <p:sp>
        <p:nvSpPr>
          <p:cNvPr id="284" name="Google Shape;284;p57"/>
          <p:cNvSpPr txBox="1"/>
          <p:nvPr>
            <p:ph idx="1" type="body"/>
          </p:nvPr>
        </p:nvSpPr>
        <p:spPr>
          <a:xfrm>
            <a:off x="419944" y="2242490"/>
            <a:ext cx="4984010" cy="36153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57"/>
          <p:cNvSpPr txBox="1"/>
          <p:nvPr>
            <p:ph idx="2" type="body"/>
          </p:nvPr>
        </p:nvSpPr>
        <p:spPr>
          <a:xfrm>
            <a:off x="419944" y="200920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57"/>
          <p:cNvSpPr txBox="1"/>
          <p:nvPr>
            <p:ph idx="3" type="body"/>
          </p:nvPr>
        </p:nvSpPr>
        <p:spPr>
          <a:xfrm>
            <a:off x="6760782" y="2242490"/>
            <a:ext cx="5011271" cy="3615399"/>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1000"/>
              </a:spcBef>
              <a:spcAft>
                <a:spcPts val="0"/>
              </a:spcAft>
              <a:buClr>
                <a:srgbClr val="2E42FF"/>
              </a:buClr>
              <a:buSzPts val="1400"/>
              <a:buFont typeface="Arial"/>
              <a:buChar char="•"/>
              <a:defRPr sz="14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57"/>
          <p:cNvSpPr txBox="1"/>
          <p:nvPr>
            <p:ph idx="4"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lt1"/>
        </a:solidFill>
      </p:bgPr>
    </p:bg>
    <p:spTree>
      <p:nvGrpSpPr>
        <p:cNvPr id="288" name="Shape 288"/>
        <p:cNvGrpSpPr/>
        <p:nvPr/>
      </p:nvGrpSpPr>
      <p:grpSpPr>
        <a:xfrm>
          <a:off x="0" y="0"/>
          <a:ext cx="0" cy="0"/>
          <a:chOff x="0" y="0"/>
          <a:chExt cx="0" cy="0"/>
        </a:xfrm>
      </p:grpSpPr>
      <p:sp>
        <p:nvSpPr>
          <p:cNvPr id="289" name="Google Shape;289;p58"/>
          <p:cNvSpPr txBox="1"/>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5052E"/>
                </a:solidFill>
                <a:latin typeface="Poppins"/>
                <a:ea typeface="Poppins"/>
                <a:cs typeface="Poppins"/>
                <a:sym typeface="Poppins"/>
              </a:rPr>
              <a:t>‹#›</a:t>
            </a:fld>
            <a:endParaRPr b="0" i="0" sz="900" u="none" cap="none" strike="noStrike">
              <a:solidFill>
                <a:srgbClr val="05052E"/>
              </a:solidFill>
              <a:latin typeface="Poppins"/>
              <a:ea typeface="Poppins"/>
              <a:cs typeface="Poppins"/>
              <a:sym typeface="Poppins"/>
            </a:endParaRPr>
          </a:p>
        </p:txBody>
      </p:sp>
      <p:pic>
        <p:nvPicPr>
          <p:cNvPr descr="A picture containing white, graphics, design&#10;&#10;Description automatically generated" id="290" name="Google Shape;290;p58"/>
          <p:cNvPicPr preferRelativeResize="0"/>
          <p:nvPr/>
        </p:nvPicPr>
        <p:blipFill rotWithShape="1">
          <a:blip r:embed="rId2">
            <a:alphaModFix/>
          </a:blip>
          <a:srcRect b="0" l="0" r="0" t="5831"/>
          <a:stretch/>
        </p:blipFill>
        <p:spPr>
          <a:xfrm>
            <a:off x="0" y="0"/>
            <a:ext cx="12192000" cy="6858000"/>
          </a:xfrm>
          <a:prstGeom prst="rect">
            <a:avLst/>
          </a:prstGeom>
          <a:noFill/>
          <a:ln>
            <a:noFill/>
          </a:ln>
        </p:spPr>
      </p:pic>
      <p:pic>
        <p:nvPicPr>
          <p:cNvPr descr="A picture containing black, darkness&#10;&#10;Description automatically generated" id="291" name="Google Shape;291;p58"/>
          <p:cNvPicPr preferRelativeResize="0"/>
          <p:nvPr/>
        </p:nvPicPr>
        <p:blipFill rotWithShape="1">
          <a:blip r:embed="rId3">
            <a:alphaModFix/>
          </a:blip>
          <a:srcRect b="0" l="0" r="0" t="0"/>
          <a:stretch/>
        </p:blipFill>
        <p:spPr>
          <a:xfrm>
            <a:off x="441306" y="6540894"/>
            <a:ext cx="1023252" cy="180574"/>
          </a:xfrm>
          <a:prstGeom prst="rect">
            <a:avLst/>
          </a:prstGeom>
          <a:noFill/>
          <a:ln>
            <a:noFill/>
          </a:ln>
        </p:spPr>
      </p:pic>
      <p:sp>
        <p:nvSpPr>
          <p:cNvPr id="292" name="Google Shape;292;p58"/>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293" name="Google Shape;293;p58"/>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294" name="Google Shape;294;p58"/>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05052E"/>
                </a:solidFill>
                <a:latin typeface="Poppins Light"/>
                <a:ea typeface="Poppins Light"/>
                <a:cs typeface="Poppins Light"/>
                <a:sym typeface="Poppins Light"/>
              </a:rPr>
              <a:t>©2024 Moderne, Inc.</a:t>
            </a:r>
            <a:endParaRPr b="0" i="0" sz="900" u="none" cap="none" strike="noStrike">
              <a:solidFill>
                <a:srgbClr val="05052E"/>
              </a:solidFill>
              <a:latin typeface="Arial"/>
              <a:ea typeface="Arial"/>
              <a:cs typeface="Arial"/>
              <a:sym typeface="Arial"/>
            </a:endParaRPr>
          </a:p>
        </p:txBody>
      </p:sp>
      <p:sp>
        <p:nvSpPr>
          <p:cNvPr id="295" name="Google Shape;295;p58"/>
          <p:cNvSpPr txBox="1"/>
          <p:nvPr>
            <p:ph idx="1" type="body"/>
          </p:nvPr>
        </p:nvSpPr>
        <p:spPr>
          <a:xfrm>
            <a:off x="3088353" y="2964424"/>
            <a:ext cx="5942853" cy="1916112"/>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800"/>
              <a:buNone/>
              <a:defRPr sz="2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6" name="Google Shape;296;p58"/>
          <p:cNvSpPr txBox="1"/>
          <p:nvPr>
            <p:ph idx="2" type="body"/>
          </p:nvPr>
        </p:nvSpPr>
        <p:spPr>
          <a:xfrm>
            <a:off x="3088353" y="2364321"/>
            <a:ext cx="5942853" cy="18313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000"/>
              <a:buNone/>
              <a:defRPr sz="1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Shape&#10;&#10;Description automatically generated with medium confidence" id="297" name="Google Shape;297;p58"/>
          <p:cNvPicPr preferRelativeResize="0"/>
          <p:nvPr/>
        </p:nvPicPr>
        <p:blipFill rotWithShape="1">
          <a:blip r:embed="rId4">
            <a:alphaModFix/>
          </a:blip>
          <a:srcRect b="-14127" l="0" r="81307" t="1"/>
          <a:stretch/>
        </p:blipFill>
        <p:spPr>
          <a:xfrm>
            <a:off x="11592089" y="272005"/>
            <a:ext cx="431022" cy="39351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hree Column">
  <p:cSld name="5_Three Column">
    <p:bg>
      <p:bgPr>
        <a:solidFill>
          <a:schemeClr val="lt1"/>
        </a:solidFill>
      </p:bgPr>
    </p:bg>
    <p:spTree>
      <p:nvGrpSpPr>
        <p:cNvPr id="298" name="Shape 298"/>
        <p:cNvGrpSpPr/>
        <p:nvPr/>
      </p:nvGrpSpPr>
      <p:grpSpPr>
        <a:xfrm>
          <a:off x="0" y="0"/>
          <a:ext cx="0" cy="0"/>
          <a:chOff x="0" y="0"/>
          <a:chExt cx="0" cy="0"/>
        </a:xfrm>
      </p:grpSpPr>
      <p:sp>
        <p:nvSpPr>
          <p:cNvPr id="299" name="Google Shape;299;p59"/>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300" name="Google Shape;300;p59"/>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grpSp>
        <p:nvGrpSpPr>
          <p:cNvPr id="301" name="Google Shape;301;p59"/>
          <p:cNvGrpSpPr/>
          <p:nvPr/>
        </p:nvGrpSpPr>
        <p:grpSpPr>
          <a:xfrm>
            <a:off x="4064087" y="1445943"/>
            <a:ext cx="4085857" cy="4975325"/>
            <a:chOff x="4064087" y="1445943"/>
            <a:chExt cx="4085857" cy="5435207"/>
          </a:xfrm>
        </p:grpSpPr>
        <p:cxnSp>
          <p:nvCxnSpPr>
            <p:cNvPr id="302" name="Google Shape;302;p59"/>
            <p:cNvCxnSpPr/>
            <p:nvPr/>
          </p:nvCxnSpPr>
          <p:spPr>
            <a:xfrm>
              <a:off x="4064087" y="1447216"/>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303" name="Google Shape;303;p59"/>
            <p:cNvCxnSpPr/>
            <p:nvPr/>
          </p:nvCxnSpPr>
          <p:spPr>
            <a:xfrm>
              <a:off x="8149944" y="1445943"/>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grpSp>
      <p:sp>
        <p:nvSpPr>
          <p:cNvPr id="304" name="Google Shape;304;p59"/>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05" name="Google Shape;305;p59"/>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06" name="Google Shape;306;p59"/>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307" name="Google Shape;307;p59"/>
          <p:cNvCxnSpPr/>
          <p:nvPr/>
        </p:nvCxnSpPr>
        <p:spPr>
          <a:xfrm rot="10800000">
            <a:off x="-72439" y="2963640"/>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308" name="Google Shape;308;p59"/>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309" name="Google Shape;309;p59"/>
          <p:cNvPicPr preferRelativeResize="0"/>
          <p:nvPr/>
        </p:nvPicPr>
        <p:blipFill rotWithShape="1">
          <a:blip r:embed="rId3">
            <a:alphaModFix/>
          </a:blip>
          <a:srcRect b="-14127" l="0" r="81307" t="1"/>
          <a:stretch/>
        </p:blipFill>
        <p:spPr>
          <a:xfrm>
            <a:off x="11592089" y="272005"/>
            <a:ext cx="431022" cy="393513"/>
          </a:xfrm>
          <a:prstGeom prst="rect">
            <a:avLst/>
          </a:prstGeom>
          <a:noFill/>
          <a:ln>
            <a:noFill/>
          </a:ln>
        </p:spPr>
      </p:pic>
      <p:sp>
        <p:nvSpPr>
          <p:cNvPr id="310" name="Google Shape;310;p59"/>
          <p:cNvSpPr txBox="1"/>
          <p:nvPr>
            <p:ph idx="1" type="body"/>
          </p:nvPr>
        </p:nvSpPr>
        <p:spPr>
          <a:xfrm>
            <a:off x="419944"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59"/>
          <p:cNvSpPr txBox="1"/>
          <p:nvPr>
            <p:ph idx="2" type="body"/>
          </p:nvPr>
        </p:nvSpPr>
        <p:spPr>
          <a:xfrm>
            <a:off x="419944"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59"/>
          <p:cNvSpPr txBox="1"/>
          <p:nvPr>
            <p:ph idx="3" type="body"/>
          </p:nvPr>
        </p:nvSpPr>
        <p:spPr>
          <a:xfrm>
            <a:off x="4657492"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59"/>
          <p:cNvSpPr txBox="1"/>
          <p:nvPr>
            <p:ph idx="4" type="body"/>
          </p:nvPr>
        </p:nvSpPr>
        <p:spPr>
          <a:xfrm>
            <a:off x="4657492"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59"/>
          <p:cNvSpPr txBox="1"/>
          <p:nvPr>
            <p:ph idx="5" type="body"/>
          </p:nvPr>
        </p:nvSpPr>
        <p:spPr>
          <a:xfrm>
            <a:off x="8736843" y="2148774"/>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59"/>
          <p:cNvSpPr txBox="1"/>
          <p:nvPr>
            <p:ph idx="6" type="body"/>
          </p:nvPr>
        </p:nvSpPr>
        <p:spPr>
          <a:xfrm>
            <a:off x="8736843" y="1915490"/>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59"/>
          <p:cNvSpPr txBox="1"/>
          <p:nvPr>
            <p:ph idx="7"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323" name="Shape 323"/>
        <p:cNvGrpSpPr/>
        <p:nvPr/>
      </p:nvGrpSpPr>
      <p:grpSpPr>
        <a:xfrm>
          <a:off x="0" y="0"/>
          <a:ext cx="0" cy="0"/>
          <a:chOff x="0" y="0"/>
          <a:chExt cx="0" cy="0"/>
        </a:xfrm>
      </p:grpSpPr>
      <p:pic>
        <p:nvPicPr>
          <p:cNvPr descr="A picture containing colorfulness, electric blue, screenshot, majorelle blue&#10;&#10;Description automatically generated" id="324" name="Google Shape;324;g2cd33c23501_0_1016"/>
          <p:cNvPicPr preferRelativeResize="0"/>
          <p:nvPr/>
        </p:nvPicPr>
        <p:blipFill rotWithShape="1">
          <a:blip r:embed="rId2">
            <a:alphaModFix/>
          </a:blip>
          <a:srcRect b="0" l="0" r="2950" t="0"/>
          <a:stretch/>
        </p:blipFill>
        <p:spPr>
          <a:xfrm>
            <a:off x="0" y="-25842"/>
            <a:ext cx="12192000" cy="6909684"/>
          </a:xfrm>
          <a:prstGeom prst="rect">
            <a:avLst/>
          </a:prstGeom>
          <a:noFill/>
          <a:ln>
            <a:noFill/>
          </a:ln>
        </p:spPr>
      </p:pic>
      <p:pic>
        <p:nvPicPr>
          <p:cNvPr descr="A white letter on a black background&#10;&#10;Description automatically generated with low confidence" id="325" name="Google Shape;325;g2cd33c23501_0_1016"/>
          <p:cNvPicPr preferRelativeResize="0"/>
          <p:nvPr/>
        </p:nvPicPr>
        <p:blipFill rotWithShape="1">
          <a:blip r:embed="rId3">
            <a:alphaModFix/>
          </a:blip>
          <a:srcRect b="0" l="0" r="0" t="0"/>
          <a:stretch/>
        </p:blipFill>
        <p:spPr>
          <a:xfrm>
            <a:off x="523876" y="487982"/>
            <a:ext cx="2369225" cy="418098"/>
          </a:xfrm>
          <a:prstGeom prst="rect">
            <a:avLst/>
          </a:prstGeom>
          <a:noFill/>
          <a:ln>
            <a:noFill/>
          </a:ln>
        </p:spPr>
      </p:pic>
      <p:sp>
        <p:nvSpPr>
          <p:cNvPr id="326" name="Google Shape;326;g2cd33c23501_0_1016"/>
          <p:cNvSpPr txBox="1"/>
          <p:nvPr>
            <p:ph idx="1" type="body"/>
          </p:nvPr>
        </p:nvSpPr>
        <p:spPr>
          <a:xfrm>
            <a:off x="523876" y="3075921"/>
            <a:ext cx="4388700" cy="70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lt1"/>
              </a:buClr>
              <a:buSzPts val="3000"/>
              <a:buNone/>
              <a:defRPr sz="3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7" name="Google Shape;327;g2cd33c23501_0_1016"/>
          <p:cNvSpPr txBox="1"/>
          <p:nvPr>
            <p:ph idx="2" type="body"/>
          </p:nvPr>
        </p:nvSpPr>
        <p:spPr>
          <a:xfrm>
            <a:off x="523876" y="2552555"/>
            <a:ext cx="4388700" cy="180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lt1"/>
              </a:buClr>
              <a:buSzPts val="1200"/>
              <a:buNone/>
              <a:defRPr sz="1200">
                <a:solidFill>
                  <a:schemeClr val="lt1"/>
                </a:solidFill>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8" name="Google Shape;328;g2cd33c23501_0_1016"/>
          <p:cNvSpPr txBox="1"/>
          <p:nvPr>
            <p:ph idx="3" type="body"/>
          </p:nvPr>
        </p:nvSpPr>
        <p:spPr>
          <a:xfrm>
            <a:off x="523876" y="6360476"/>
            <a:ext cx="4388700" cy="180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lt1"/>
              </a:buClr>
              <a:buSzPts val="1200"/>
              <a:buNone/>
              <a:defRPr sz="1200">
                <a:solidFill>
                  <a:schemeClr val="lt1"/>
                </a:solidFill>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C">
  <p:cSld name="1_TOC">
    <p:bg>
      <p:bgPr>
        <a:solidFill>
          <a:schemeClr val="dk1"/>
        </a:solidFill>
      </p:bgPr>
    </p:bg>
    <p:spTree>
      <p:nvGrpSpPr>
        <p:cNvPr id="329" name="Shape 329"/>
        <p:cNvGrpSpPr/>
        <p:nvPr/>
      </p:nvGrpSpPr>
      <p:grpSpPr>
        <a:xfrm>
          <a:off x="0" y="0"/>
          <a:ext cx="0" cy="0"/>
          <a:chOff x="0" y="0"/>
          <a:chExt cx="0" cy="0"/>
        </a:xfrm>
      </p:grpSpPr>
      <p:pic>
        <p:nvPicPr>
          <p:cNvPr descr="A white letter on a black background&#10;&#10;Description automatically generated with low confidence" id="330" name="Google Shape;330;g2cd33c23501_0_1022"/>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sp>
        <p:nvSpPr>
          <p:cNvPr id="331" name="Google Shape;331;g2cd33c23501_0_1022"/>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32" name="Google Shape;332;g2cd33c23501_0_1022"/>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33" name="Google Shape;333;g2cd33c23501_0_1022"/>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©2023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334" name="Google Shape;334;g2cd33c23501_0_1022"/>
          <p:cNvPicPr preferRelativeResize="0"/>
          <p:nvPr/>
        </p:nvPicPr>
        <p:blipFill rotWithShape="1">
          <a:blip r:embed="rId3">
            <a:alphaModFix/>
          </a:blip>
          <a:srcRect b="-14324" l="0" r="78216" t="0"/>
          <a:stretch/>
        </p:blipFill>
        <p:spPr>
          <a:xfrm>
            <a:off x="11185262" y="388962"/>
            <a:ext cx="609342" cy="525438"/>
          </a:xfrm>
          <a:prstGeom prst="rect">
            <a:avLst/>
          </a:prstGeom>
          <a:noFill/>
          <a:ln>
            <a:noFill/>
          </a:ln>
        </p:spPr>
      </p:pic>
      <p:sp>
        <p:nvSpPr>
          <p:cNvPr id="335" name="Google Shape;335;g2cd33c23501_0_1022"/>
          <p:cNvSpPr txBox="1"/>
          <p:nvPr>
            <p:ph idx="1" type="body"/>
          </p:nvPr>
        </p:nvSpPr>
        <p:spPr>
          <a:xfrm>
            <a:off x="6339727" y="1180044"/>
            <a:ext cx="612300" cy="7734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6" name="Google Shape;336;g2cd33c23501_0_1022"/>
          <p:cNvSpPr txBox="1"/>
          <p:nvPr>
            <p:ph idx="2" type="body"/>
          </p:nvPr>
        </p:nvSpPr>
        <p:spPr>
          <a:xfrm>
            <a:off x="6958291" y="1180044"/>
            <a:ext cx="3792600" cy="773400"/>
          </a:xfrm>
          <a:prstGeom prst="rect">
            <a:avLst/>
          </a:prstGeom>
          <a:noFill/>
          <a:ln>
            <a:noFill/>
          </a:ln>
        </p:spPr>
        <p:txBody>
          <a:bodyPr anchorCtr="0" anchor="ctr" bIns="0" lIns="0" spcFirstLastPara="1" rIns="0" wrap="square" tIns="0">
            <a:noAutofit/>
          </a:bodyPr>
          <a:lstStyle>
            <a:lvl1pPr indent="-228600" lvl="0" marL="457200" rtl="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7" name="Google Shape;337;g2cd33c23501_0_1022"/>
          <p:cNvSpPr txBox="1"/>
          <p:nvPr>
            <p:ph idx="3" type="body"/>
          </p:nvPr>
        </p:nvSpPr>
        <p:spPr>
          <a:xfrm>
            <a:off x="6339727" y="2101167"/>
            <a:ext cx="612300" cy="7734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8" name="Google Shape;338;g2cd33c23501_0_1022"/>
          <p:cNvSpPr txBox="1"/>
          <p:nvPr>
            <p:ph idx="4" type="body"/>
          </p:nvPr>
        </p:nvSpPr>
        <p:spPr>
          <a:xfrm>
            <a:off x="6958291" y="2101167"/>
            <a:ext cx="3792600" cy="773400"/>
          </a:xfrm>
          <a:prstGeom prst="rect">
            <a:avLst/>
          </a:prstGeom>
          <a:noFill/>
          <a:ln>
            <a:noFill/>
          </a:ln>
        </p:spPr>
        <p:txBody>
          <a:bodyPr anchorCtr="0" anchor="ctr" bIns="0" lIns="0" spcFirstLastPara="1" rIns="0" wrap="square" tIns="0">
            <a:noAutofit/>
          </a:bodyPr>
          <a:lstStyle>
            <a:lvl1pPr indent="-228600" lvl="0" marL="457200" rtl="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39" name="Google Shape;339;g2cd33c23501_0_1022"/>
          <p:cNvSpPr txBox="1"/>
          <p:nvPr>
            <p:ph idx="5" type="body"/>
          </p:nvPr>
        </p:nvSpPr>
        <p:spPr>
          <a:xfrm>
            <a:off x="6333564" y="3032587"/>
            <a:ext cx="612300" cy="7734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0" name="Google Shape;340;g2cd33c23501_0_1022"/>
          <p:cNvSpPr txBox="1"/>
          <p:nvPr>
            <p:ph idx="6" type="body"/>
          </p:nvPr>
        </p:nvSpPr>
        <p:spPr>
          <a:xfrm>
            <a:off x="6952128" y="3032587"/>
            <a:ext cx="3792600" cy="773400"/>
          </a:xfrm>
          <a:prstGeom prst="rect">
            <a:avLst/>
          </a:prstGeom>
          <a:noFill/>
          <a:ln>
            <a:noFill/>
          </a:ln>
        </p:spPr>
        <p:txBody>
          <a:bodyPr anchorCtr="0" anchor="ctr" bIns="0" lIns="0" spcFirstLastPara="1" rIns="0" wrap="square" tIns="0">
            <a:noAutofit/>
          </a:bodyPr>
          <a:lstStyle>
            <a:lvl1pPr indent="-228600" lvl="0" marL="457200" rtl="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1" name="Google Shape;341;g2cd33c23501_0_1022"/>
          <p:cNvSpPr txBox="1"/>
          <p:nvPr>
            <p:ph idx="7" type="body"/>
          </p:nvPr>
        </p:nvSpPr>
        <p:spPr>
          <a:xfrm>
            <a:off x="6327401" y="3964007"/>
            <a:ext cx="612300" cy="7734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2" name="Google Shape;342;g2cd33c23501_0_1022"/>
          <p:cNvSpPr txBox="1"/>
          <p:nvPr>
            <p:ph idx="8" type="body"/>
          </p:nvPr>
        </p:nvSpPr>
        <p:spPr>
          <a:xfrm>
            <a:off x="6945965" y="3964007"/>
            <a:ext cx="3792600" cy="773400"/>
          </a:xfrm>
          <a:prstGeom prst="rect">
            <a:avLst/>
          </a:prstGeom>
          <a:noFill/>
          <a:ln>
            <a:noFill/>
          </a:ln>
        </p:spPr>
        <p:txBody>
          <a:bodyPr anchorCtr="0" anchor="ctr" bIns="0" lIns="0" spcFirstLastPara="1" rIns="0" wrap="square" tIns="0">
            <a:noAutofit/>
          </a:bodyPr>
          <a:lstStyle>
            <a:lvl1pPr indent="-228600" lvl="0" marL="457200" rtl="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3" name="Google Shape;343;g2cd33c23501_0_1022"/>
          <p:cNvSpPr txBox="1"/>
          <p:nvPr>
            <p:ph idx="9" type="body"/>
          </p:nvPr>
        </p:nvSpPr>
        <p:spPr>
          <a:xfrm>
            <a:off x="6321238" y="4895427"/>
            <a:ext cx="612300" cy="7734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344" name="Google Shape;344;g2cd33c23501_0_1022"/>
          <p:cNvGrpSpPr/>
          <p:nvPr/>
        </p:nvGrpSpPr>
        <p:grpSpPr>
          <a:xfrm>
            <a:off x="6036505" y="1180045"/>
            <a:ext cx="4720135" cy="4488783"/>
            <a:chOff x="6036720" y="1302458"/>
            <a:chExt cx="5148489" cy="4488783"/>
          </a:xfrm>
        </p:grpSpPr>
        <p:sp>
          <p:nvSpPr>
            <p:cNvPr id="345" name="Google Shape;345;g2cd33c23501_0_1022"/>
            <p:cNvSpPr/>
            <p:nvPr/>
          </p:nvSpPr>
          <p:spPr>
            <a:xfrm>
              <a:off x="6055209" y="1302458"/>
              <a:ext cx="5130000" cy="773400"/>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g2cd33c23501_0_1022"/>
            <p:cNvSpPr/>
            <p:nvPr/>
          </p:nvSpPr>
          <p:spPr>
            <a:xfrm>
              <a:off x="6055209" y="2223581"/>
              <a:ext cx="5130000" cy="773400"/>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g2cd33c23501_0_1022"/>
            <p:cNvSpPr/>
            <p:nvPr/>
          </p:nvSpPr>
          <p:spPr>
            <a:xfrm>
              <a:off x="6049046" y="3155001"/>
              <a:ext cx="5130000" cy="773400"/>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g2cd33c23501_0_1022"/>
            <p:cNvSpPr/>
            <p:nvPr/>
          </p:nvSpPr>
          <p:spPr>
            <a:xfrm>
              <a:off x="6042883" y="4086421"/>
              <a:ext cx="5130000" cy="773400"/>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9" name="Google Shape;349;g2cd33c23501_0_1022"/>
            <p:cNvSpPr/>
            <p:nvPr/>
          </p:nvSpPr>
          <p:spPr>
            <a:xfrm>
              <a:off x="6036720" y="5017841"/>
              <a:ext cx="5130000" cy="773400"/>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50" name="Google Shape;350;g2cd33c23501_0_1022"/>
          <p:cNvSpPr txBox="1"/>
          <p:nvPr>
            <p:ph idx="13" type="body"/>
          </p:nvPr>
        </p:nvSpPr>
        <p:spPr>
          <a:xfrm>
            <a:off x="6939802" y="4895427"/>
            <a:ext cx="3792600" cy="773400"/>
          </a:xfrm>
          <a:prstGeom prst="rect">
            <a:avLst/>
          </a:prstGeom>
          <a:noFill/>
          <a:ln>
            <a:noFill/>
          </a:ln>
        </p:spPr>
        <p:txBody>
          <a:bodyPr anchorCtr="0" anchor="ctr" bIns="0" lIns="0" spcFirstLastPara="1" rIns="0" wrap="square" tIns="0">
            <a:noAutofit/>
          </a:bodyPr>
          <a:lstStyle>
            <a:lvl1pPr indent="-228600" lvl="0" marL="457200" rtl="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1" name="Google Shape;351;g2cd33c23501_0_1022"/>
          <p:cNvSpPr txBox="1"/>
          <p:nvPr/>
        </p:nvSpPr>
        <p:spPr>
          <a:xfrm>
            <a:off x="417646" y="1180044"/>
            <a:ext cx="2115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Poppins"/>
                <a:ea typeface="Poppins"/>
                <a:cs typeface="Poppins"/>
                <a:sym typeface="Poppins"/>
              </a:rPr>
              <a:t>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lt1"/>
        </a:solidFill>
      </p:bgPr>
    </p:bg>
    <p:spTree>
      <p:nvGrpSpPr>
        <p:cNvPr id="352" name="Shape 352"/>
        <p:cNvGrpSpPr/>
        <p:nvPr/>
      </p:nvGrpSpPr>
      <p:grpSpPr>
        <a:xfrm>
          <a:off x="0" y="0"/>
          <a:ext cx="0" cy="0"/>
          <a:chOff x="0" y="0"/>
          <a:chExt cx="0" cy="0"/>
        </a:xfrm>
      </p:grpSpPr>
      <p:sp>
        <p:nvSpPr>
          <p:cNvPr id="353" name="Google Shape;353;g2cd33c23501_0_1045"/>
          <p:cNvSpPr txBox="1"/>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05052E"/>
                </a:solidFill>
                <a:latin typeface="Poppins"/>
                <a:ea typeface="Poppins"/>
                <a:cs typeface="Poppins"/>
                <a:sym typeface="Poppins"/>
              </a:rPr>
              <a:t>‹#›</a:t>
            </a:fld>
            <a:endParaRPr b="0" i="0" sz="900" u="none" cap="none" strike="noStrike">
              <a:solidFill>
                <a:srgbClr val="05052E"/>
              </a:solidFill>
              <a:latin typeface="Poppins"/>
              <a:ea typeface="Poppins"/>
              <a:cs typeface="Poppins"/>
              <a:sym typeface="Poppins"/>
            </a:endParaRPr>
          </a:p>
        </p:txBody>
      </p:sp>
      <p:pic>
        <p:nvPicPr>
          <p:cNvPr descr="A picture containing white, graphics, design&#10;&#10;Description automatically generated" id="354" name="Google Shape;354;g2cd33c23501_0_1045"/>
          <p:cNvPicPr preferRelativeResize="0"/>
          <p:nvPr/>
        </p:nvPicPr>
        <p:blipFill rotWithShape="1">
          <a:blip r:embed="rId2">
            <a:alphaModFix/>
          </a:blip>
          <a:srcRect b="0" l="0" r="0" t="5829"/>
          <a:stretch/>
        </p:blipFill>
        <p:spPr>
          <a:xfrm>
            <a:off x="0" y="0"/>
            <a:ext cx="12192000" cy="6858002"/>
          </a:xfrm>
          <a:prstGeom prst="rect">
            <a:avLst/>
          </a:prstGeom>
          <a:noFill/>
          <a:ln>
            <a:noFill/>
          </a:ln>
        </p:spPr>
      </p:pic>
      <p:pic>
        <p:nvPicPr>
          <p:cNvPr descr="A picture containing black, darkness&#10;&#10;Description automatically generated" id="355" name="Google Shape;355;g2cd33c23501_0_1045"/>
          <p:cNvPicPr preferRelativeResize="0"/>
          <p:nvPr/>
        </p:nvPicPr>
        <p:blipFill rotWithShape="1">
          <a:blip r:embed="rId3">
            <a:alphaModFix/>
          </a:blip>
          <a:srcRect b="0" l="0" r="0" t="0"/>
          <a:stretch/>
        </p:blipFill>
        <p:spPr>
          <a:xfrm>
            <a:off x="441306" y="6540894"/>
            <a:ext cx="1023250" cy="180574"/>
          </a:xfrm>
          <a:prstGeom prst="rect">
            <a:avLst/>
          </a:prstGeom>
          <a:noFill/>
          <a:ln>
            <a:noFill/>
          </a:ln>
        </p:spPr>
      </p:pic>
      <p:sp>
        <p:nvSpPr>
          <p:cNvPr id="356" name="Google Shape;356;g2cd33c23501_0_1045"/>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1pPr>
            <a:lvl2pPr indent="0" lvl="1"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2pPr>
            <a:lvl3pPr indent="0" lvl="2"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3pPr>
            <a:lvl4pPr indent="0" lvl="3"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4pPr>
            <a:lvl5pPr indent="0" lvl="4"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5pPr>
            <a:lvl6pPr indent="0" lvl="5"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6pPr>
            <a:lvl7pPr indent="0" lvl="6"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7pPr>
            <a:lvl8pPr indent="0" lvl="7"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8pPr>
            <a:lvl9pPr indent="0" lvl="8" marL="0" rtl="0" algn="r">
              <a:lnSpc>
                <a:spcPct val="100000"/>
              </a:lnSpc>
              <a:spcBef>
                <a:spcPts val="0"/>
              </a:spcBef>
              <a:spcAft>
                <a:spcPts val="0"/>
              </a:spcAft>
              <a:buSzPts val="900"/>
              <a:buNone/>
              <a:defRPr b="0" i="0" sz="900" u="none" cap="none" strike="noStrike">
                <a:solidFill>
                  <a:srgbClr val="05052E"/>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57" name="Google Shape;357;g2cd33c23501_0_1045"/>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58" name="Google Shape;358;g2cd33c23501_0_1045"/>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05052E"/>
                </a:solidFill>
                <a:latin typeface="Poppins Light"/>
                <a:ea typeface="Poppins Light"/>
                <a:cs typeface="Poppins Light"/>
                <a:sym typeface="Poppins Light"/>
              </a:rPr>
              <a:t>©2023 Moderne, Inc.</a:t>
            </a:r>
            <a:endParaRPr b="0" i="0" sz="900" u="none" cap="none" strike="noStrike">
              <a:solidFill>
                <a:srgbClr val="05052E"/>
              </a:solidFill>
              <a:latin typeface="Arial"/>
              <a:ea typeface="Arial"/>
              <a:cs typeface="Arial"/>
              <a:sym typeface="Arial"/>
            </a:endParaRPr>
          </a:p>
        </p:txBody>
      </p:sp>
      <p:sp>
        <p:nvSpPr>
          <p:cNvPr id="359" name="Google Shape;359;g2cd33c23501_0_1045"/>
          <p:cNvSpPr txBox="1"/>
          <p:nvPr>
            <p:ph idx="1" type="body"/>
          </p:nvPr>
        </p:nvSpPr>
        <p:spPr>
          <a:xfrm>
            <a:off x="3088353" y="2964424"/>
            <a:ext cx="5943000" cy="19161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1000"/>
              </a:spcBef>
              <a:spcAft>
                <a:spcPts val="0"/>
              </a:spcAft>
              <a:buClr>
                <a:schemeClr val="dk1"/>
              </a:buClr>
              <a:buSzPts val="2800"/>
              <a:buNone/>
              <a:defRPr sz="2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0" name="Google Shape;360;g2cd33c23501_0_1045"/>
          <p:cNvSpPr txBox="1"/>
          <p:nvPr>
            <p:ph idx="2" type="body"/>
          </p:nvPr>
        </p:nvSpPr>
        <p:spPr>
          <a:xfrm>
            <a:off x="3088353" y="2364321"/>
            <a:ext cx="5943000" cy="1830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Clr>
                <a:schemeClr val="dk1"/>
              </a:buClr>
              <a:buSzPts val="1000"/>
              <a:buNone/>
              <a:defRPr sz="10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descr="Shape&#10;&#10;Description automatically generated with medium confidence" id="361" name="Google Shape;361;g2cd33c23501_0_1045"/>
          <p:cNvPicPr preferRelativeResize="0"/>
          <p:nvPr/>
        </p:nvPicPr>
        <p:blipFill rotWithShape="1">
          <a:blip r:embed="rId4">
            <a:alphaModFix/>
          </a:blip>
          <a:srcRect b="-14129" l="0" r="81307" t="0"/>
          <a:stretch/>
        </p:blipFill>
        <p:spPr>
          <a:xfrm>
            <a:off x="11592089" y="272005"/>
            <a:ext cx="431021" cy="39351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bg>
      <p:bgPr>
        <a:solidFill>
          <a:schemeClr val="lt1"/>
        </a:solidFill>
      </p:bgPr>
    </p:bg>
    <p:spTree>
      <p:nvGrpSpPr>
        <p:cNvPr id="362" name="Shape 362"/>
        <p:cNvGrpSpPr/>
        <p:nvPr/>
      </p:nvGrpSpPr>
      <p:grpSpPr>
        <a:xfrm>
          <a:off x="0" y="0"/>
          <a:ext cx="0" cy="0"/>
          <a:chOff x="0" y="0"/>
          <a:chExt cx="0" cy="0"/>
        </a:xfrm>
      </p:grpSpPr>
      <p:sp>
        <p:nvSpPr>
          <p:cNvPr id="363" name="Google Shape;363;g2cd33c23501_0_1055"/>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364" name="Google Shape;364;g2cd33c23501_0_1055"/>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sp>
        <p:nvSpPr>
          <p:cNvPr id="365" name="Google Shape;365;g2cd33c23501_0_1055"/>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66" name="Google Shape;366;g2cd33c23501_0_1055"/>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67" name="Google Shape;367;g2cd33c23501_0_1055"/>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368" name="Google Shape;368;g2cd33c23501_0_1055"/>
          <p:cNvPicPr preferRelativeResize="0"/>
          <p:nvPr/>
        </p:nvPicPr>
        <p:blipFill rotWithShape="1">
          <a:blip r:embed="rId3">
            <a:alphaModFix/>
          </a:blip>
          <a:srcRect b="-14129" l="0" r="81307" t="0"/>
          <a:stretch/>
        </p:blipFill>
        <p:spPr>
          <a:xfrm>
            <a:off x="11592089" y="272005"/>
            <a:ext cx="431021" cy="393513"/>
          </a:xfrm>
          <a:prstGeom prst="rect">
            <a:avLst/>
          </a:prstGeom>
          <a:noFill/>
          <a:ln>
            <a:noFill/>
          </a:ln>
        </p:spPr>
      </p:pic>
      <p:sp>
        <p:nvSpPr>
          <p:cNvPr id="369" name="Google Shape;369;g2cd33c23501_0_1055"/>
          <p:cNvSpPr txBox="1"/>
          <p:nvPr>
            <p:ph idx="1"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rgbClr val="05052E"/>
        </a:solidFill>
      </p:bgPr>
    </p:bg>
    <p:spTree>
      <p:nvGrpSpPr>
        <p:cNvPr id="370" name="Shape 370"/>
        <p:cNvGrpSpPr/>
        <p:nvPr/>
      </p:nvGrpSpPr>
      <p:grpSpPr>
        <a:xfrm>
          <a:off x="0" y="0"/>
          <a:ext cx="0" cy="0"/>
          <a:chOff x="0" y="0"/>
          <a:chExt cx="0" cy="0"/>
        </a:xfrm>
      </p:grpSpPr>
      <p:pic>
        <p:nvPicPr>
          <p:cNvPr id="371" name="Google Shape;371;g2cd33c23501_0_1063"/>
          <p:cNvPicPr preferRelativeResize="0"/>
          <p:nvPr/>
        </p:nvPicPr>
        <p:blipFill rotWithShape="1">
          <a:blip r:embed="rId2">
            <a:alphaModFix/>
          </a:blip>
          <a:srcRect b="8022" l="0" r="229" t="7795"/>
          <a:stretch/>
        </p:blipFill>
        <p:spPr>
          <a:xfrm>
            <a:off x="1" y="0"/>
            <a:ext cx="12192000" cy="6858000"/>
          </a:xfrm>
          <a:prstGeom prst="rect">
            <a:avLst/>
          </a:prstGeom>
          <a:noFill/>
          <a:ln>
            <a:noFill/>
          </a:ln>
        </p:spPr>
      </p:pic>
      <p:sp>
        <p:nvSpPr>
          <p:cNvPr id="372" name="Google Shape;372;g2cd33c23501_0_1063"/>
          <p:cNvSpPr/>
          <p:nvPr/>
        </p:nvSpPr>
        <p:spPr>
          <a:xfrm>
            <a:off x="1" y="0"/>
            <a:ext cx="12192000" cy="6858000"/>
          </a:xfrm>
          <a:prstGeom prst="rect">
            <a:avLst/>
          </a:prstGeom>
          <a:solidFill>
            <a:srgbClr val="000000">
              <a:alpha val="5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white letter on a black background&#10;&#10;Description automatically generated with low confidence" id="373" name="Google Shape;373;g2cd33c23501_0_1063"/>
          <p:cNvPicPr preferRelativeResize="0"/>
          <p:nvPr/>
        </p:nvPicPr>
        <p:blipFill rotWithShape="1">
          <a:blip r:embed="rId3">
            <a:alphaModFix/>
          </a:blip>
          <a:srcRect b="0" l="0" r="0" t="0"/>
          <a:stretch/>
        </p:blipFill>
        <p:spPr>
          <a:xfrm>
            <a:off x="439904" y="6538639"/>
            <a:ext cx="1031738" cy="182070"/>
          </a:xfrm>
          <a:prstGeom prst="rect">
            <a:avLst/>
          </a:prstGeom>
          <a:noFill/>
          <a:ln>
            <a:noFill/>
          </a:ln>
        </p:spPr>
      </p:pic>
      <p:sp>
        <p:nvSpPr>
          <p:cNvPr id="374" name="Google Shape;374;g2cd33c23501_0_1063"/>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75" name="Google Shape;375;g2cd33c23501_0_1063"/>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76" name="Google Shape;376;g2cd33c23501_0_1063"/>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©2023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377" name="Google Shape;377;g2cd33c23501_0_1063"/>
          <p:cNvPicPr preferRelativeResize="0"/>
          <p:nvPr/>
        </p:nvPicPr>
        <p:blipFill rotWithShape="1">
          <a:blip r:embed="rId4">
            <a:alphaModFix/>
          </a:blip>
          <a:srcRect b="-2616" l="3701" r="78216" t="0"/>
          <a:stretch/>
        </p:blipFill>
        <p:spPr>
          <a:xfrm>
            <a:off x="5806880" y="2197592"/>
            <a:ext cx="505797" cy="471650"/>
          </a:xfrm>
          <a:prstGeom prst="rect">
            <a:avLst/>
          </a:prstGeom>
          <a:noFill/>
          <a:ln>
            <a:noFill/>
          </a:ln>
        </p:spPr>
      </p:pic>
      <p:sp>
        <p:nvSpPr>
          <p:cNvPr id="378" name="Google Shape;378;g2cd33c23501_0_1063"/>
          <p:cNvSpPr txBox="1"/>
          <p:nvPr>
            <p:ph idx="1" type="body"/>
          </p:nvPr>
        </p:nvSpPr>
        <p:spPr>
          <a:xfrm>
            <a:off x="3088353" y="2964424"/>
            <a:ext cx="5943000" cy="1916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Clr>
                <a:schemeClr val="lt1"/>
              </a:buClr>
              <a:buSzPts val="1400"/>
              <a:buNone/>
              <a:defRPr i="0" sz="1400">
                <a:solidFill>
                  <a:schemeClr val="lt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Blank-Lavender">
  <p:cSld name="12_Blank-Lavender">
    <p:bg>
      <p:bgPr>
        <a:solidFill>
          <a:srgbClr val="F1EEFF"/>
        </a:solidFill>
      </p:bgPr>
    </p:bg>
    <p:spTree>
      <p:nvGrpSpPr>
        <p:cNvPr id="379" name="Shape 379"/>
        <p:cNvGrpSpPr/>
        <p:nvPr/>
      </p:nvGrpSpPr>
      <p:grpSpPr>
        <a:xfrm>
          <a:off x="0" y="0"/>
          <a:ext cx="0" cy="0"/>
          <a:chOff x="0" y="0"/>
          <a:chExt cx="0" cy="0"/>
        </a:xfrm>
      </p:grpSpPr>
      <p:sp>
        <p:nvSpPr>
          <p:cNvPr id="380" name="Google Shape;380;g2cd33c23501_0_1072"/>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381" name="Google Shape;381;g2cd33c23501_0_1072"/>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sp>
        <p:nvSpPr>
          <p:cNvPr id="382" name="Google Shape;382;g2cd33c23501_0_1072"/>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83" name="Google Shape;383;g2cd33c23501_0_1072"/>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84" name="Google Shape;384;g2cd33c23501_0_1072"/>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385" name="Google Shape;385;g2cd33c23501_0_1072"/>
          <p:cNvPicPr preferRelativeResize="0"/>
          <p:nvPr/>
        </p:nvPicPr>
        <p:blipFill rotWithShape="1">
          <a:blip r:embed="rId3">
            <a:alphaModFix/>
          </a:blip>
          <a:srcRect b="-14129" l="0" r="81307" t="0"/>
          <a:stretch/>
        </p:blipFill>
        <p:spPr>
          <a:xfrm>
            <a:off x="11592089" y="272005"/>
            <a:ext cx="431021" cy="393513"/>
          </a:xfrm>
          <a:prstGeom prst="rect">
            <a:avLst/>
          </a:prstGeom>
          <a:noFill/>
          <a:ln>
            <a:noFill/>
          </a:ln>
        </p:spPr>
      </p:pic>
      <p:sp>
        <p:nvSpPr>
          <p:cNvPr id="386" name="Google Shape;386;g2cd33c23501_0_1072"/>
          <p:cNvSpPr txBox="1"/>
          <p:nvPr>
            <p:ph idx="1" type="body"/>
          </p:nvPr>
        </p:nvSpPr>
        <p:spPr>
          <a:xfrm>
            <a:off x="523876" y="45611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hree Column">
  <p:cSld name="5_Three Column">
    <p:bg>
      <p:bgPr>
        <a:solidFill>
          <a:schemeClr val="lt1"/>
        </a:solidFill>
      </p:bgPr>
    </p:bg>
    <p:spTree>
      <p:nvGrpSpPr>
        <p:cNvPr id="29" name="Shape 29"/>
        <p:cNvGrpSpPr/>
        <p:nvPr/>
      </p:nvGrpSpPr>
      <p:grpSpPr>
        <a:xfrm>
          <a:off x="0" y="0"/>
          <a:ext cx="0" cy="0"/>
          <a:chOff x="0" y="0"/>
          <a:chExt cx="0" cy="0"/>
        </a:xfrm>
      </p:grpSpPr>
      <p:sp>
        <p:nvSpPr>
          <p:cNvPr id="30" name="Google Shape;30;p34"/>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31" name="Google Shape;31;p34"/>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grpSp>
        <p:nvGrpSpPr>
          <p:cNvPr id="32" name="Google Shape;32;p34"/>
          <p:cNvGrpSpPr/>
          <p:nvPr/>
        </p:nvGrpSpPr>
        <p:grpSpPr>
          <a:xfrm>
            <a:off x="4064087" y="1445943"/>
            <a:ext cx="4085857" cy="4975327"/>
            <a:chOff x="4064087" y="1445943"/>
            <a:chExt cx="4085857" cy="5435207"/>
          </a:xfrm>
        </p:grpSpPr>
        <p:cxnSp>
          <p:nvCxnSpPr>
            <p:cNvPr id="33" name="Google Shape;33;p34"/>
            <p:cNvCxnSpPr/>
            <p:nvPr/>
          </p:nvCxnSpPr>
          <p:spPr>
            <a:xfrm>
              <a:off x="4064087" y="1447216"/>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34" name="Google Shape;34;p34"/>
            <p:cNvCxnSpPr/>
            <p:nvPr/>
          </p:nvCxnSpPr>
          <p:spPr>
            <a:xfrm>
              <a:off x="8149944" y="1445943"/>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grpSp>
      <p:sp>
        <p:nvSpPr>
          <p:cNvPr id="35" name="Google Shape;35;p34"/>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6" name="Google Shape;36;p34"/>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7" name="Google Shape;37;p34"/>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38" name="Google Shape;38;p34"/>
          <p:cNvCxnSpPr/>
          <p:nvPr/>
        </p:nvCxnSpPr>
        <p:spPr>
          <a:xfrm rot="10800000">
            <a:off x="-72439" y="2963640"/>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39" name="Google Shape;39;p34"/>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40" name="Google Shape;40;p34"/>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41" name="Google Shape;41;p34"/>
          <p:cNvSpPr txBox="1"/>
          <p:nvPr>
            <p:ph idx="1" type="body"/>
          </p:nvPr>
        </p:nvSpPr>
        <p:spPr>
          <a:xfrm>
            <a:off x="419944"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4"/>
          <p:cNvSpPr txBox="1"/>
          <p:nvPr>
            <p:ph idx="2" type="body"/>
          </p:nvPr>
        </p:nvSpPr>
        <p:spPr>
          <a:xfrm>
            <a:off x="419944"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4"/>
          <p:cNvSpPr txBox="1"/>
          <p:nvPr>
            <p:ph idx="3" type="body"/>
          </p:nvPr>
        </p:nvSpPr>
        <p:spPr>
          <a:xfrm>
            <a:off x="4657492"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4" type="body"/>
          </p:nvPr>
        </p:nvSpPr>
        <p:spPr>
          <a:xfrm>
            <a:off x="4657492"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4"/>
          <p:cNvSpPr txBox="1"/>
          <p:nvPr>
            <p:ph idx="5" type="body"/>
          </p:nvPr>
        </p:nvSpPr>
        <p:spPr>
          <a:xfrm>
            <a:off x="8736843" y="2148774"/>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4"/>
          <p:cNvSpPr txBox="1"/>
          <p:nvPr>
            <p:ph idx="6" type="body"/>
          </p:nvPr>
        </p:nvSpPr>
        <p:spPr>
          <a:xfrm>
            <a:off x="8736843" y="1915490"/>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4"/>
          <p:cNvSpPr txBox="1"/>
          <p:nvPr>
            <p:ph idx="7"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ase Study">
  <p:cSld name="11_Case Study">
    <p:bg>
      <p:bgPr>
        <a:solidFill>
          <a:schemeClr val="lt1"/>
        </a:solidFill>
      </p:bgPr>
    </p:bg>
    <p:spTree>
      <p:nvGrpSpPr>
        <p:cNvPr id="387" name="Shape 387"/>
        <p:cNvGrpSpPr/>
        <p:nvPr/>
      </p:nvGrpSpPr>
      <p:grpSpPr>
        <a:xfrm>
          <a:off x="0" y="0"/>
          <a:ext cx="0" cy="0"/>
          <a:chOff x="0" y="0"/>
          <a:chExt cx="0" cy="0"/>
        </a:xfrm>
      </p:grpSpPr>
      <p:cxnSp>
        <p:nvCxnSpPr>
          <p:cNvPr id="388" name="Google Shape;388;g2cd33c23501_0_1080"/>
          <p:cNvCxnSpPr/>
          <p:nvPr/>
        </p:nvCxnSpPr>
        <p:spPr>
          <a:xfrm>
            <a:off x="6096000" y="1447216"/>
            <a:ext cx="0" cy="54339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89" name="Google Shape;389;g2cd33c23501_0_1080"/>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sp>
        <p:nvSpPr>
          <p:cNvPr id="390" name="Google Shape;390;g2cd33c23501_0_1080"/>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391" name="Google Shape;391;g2cd33c23501_0_1080"/>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392" name="Google Shape;392;g2cd33c23501_0_1080"/>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cxnSp>
        <p:nvCxnSpPr>
          <p:cNvPr id="393" name="Google Shape;393;g2cd33c23501_0_1080"/>
          <p:cNvCxnSpPr/>
          <p:nvPr/>
        </p:nvCxnSpPr>
        <p:spPr>
          <a:xfrm rot="10800000">
            <a:off x="-72300" y="144582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394" name="Google Shape;394;g2cd33c23501_0_1080"/>
          <p:cNvPicPr preferRelativeResize="0"/>
          <p:nvPr/>
        </p:nvPicPr>
        <p:blipFill rotWithShape="1">
          <a:blip r:embed="rId2">
            <a:alphaModFix/>
          </a:blip>
          <a:srcRect b="-14129" l="0" r="81307" t="0"/>
          <a:stretch/>
        </p:blipFill>
        <p:spPr>
          <a:xfrm>
            <a:off x="11592089" y="272005"/>
            <a:ext cx="431021" cy="393513"/>
          </a:xfrm>
          <a:prstGeom prst="rect">
            <a:avLst/>
          </a:prstGeom>
          <a:noFill/>
          <a:ln>
            <a:noFill/>
          </a:ln>
        </p:spPr>
      </p:pic>
      <p:sp>
        <p:nvSpPr>
          <p:cNvPr id="395" name="Google Shape;395;g2cd33c23501_0_1080"/>
          <p:cNvSpPr txBox="1"/>
          <p:nvPr>
            <p:ph idx="1"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6" name="Google Shape;396;g2cd33c23501_0_1080"/>
          <p:cNvSpPr txBox="1"/>
          <p:nvPr>
            <p:ph idx="2" type="body"/>
          </p:nvPr>
        </p:nvSpPr>
        <p:spPr>
          <a:xfrm>
            <a:off x="522575" y="2133093"/>
            <a:ext cx="4806300" cy="8745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600"/>
              <a:buNone/>
              <a:defRPr sz="1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7" name="Google Shape;397;g2cd33c23501_0_1080"/>
          <p:cNvSpPr txBox="1"/>
          <p:nvPr>
            <p:ph idx="3" type="body"/>
          </p:nvPr>
        </p:nvSpPr>
        <p:spPr>
          <a:xfrm>
            <a:off x="522575" y="1898351"/>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8" name="Google Shape;398;g2cd33c23501_0_1080"/>
          <p:cNvSpPr txBox="1"/>
          <p:nvPr>
            <p:ph idx="4" type="body"/>
          </p:nvPr>
        </p:nvSpPr>
        <p:spPr>
          <a:xfrm>
            <a:off x="6643912" y="2130095"/>
            <a:ext cx="4853400" cy="8745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600"/>
              <a:buNone/>
              <a:defRPr sz="1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9" name="Google Shape;399;g2cd33c23501_0_1080"/>
          <p:cNvSpPr txBox="1"/>
          <p:nvPr>
            <p:ph idx="5" type="body"/>
          </p:nvPr>
        </p:nvSpPr>
        <p:spPr>
          <a:xfrm>
            <a:off x="6643912" y="1895353"/>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0" name="Google Shape;400;g2cd33c23501_0_1080"/>
          <p:cNvSpPr txBox="1"/>
          <p:nvPr>
            <p:ph idx="6" type="body"/>
          </p:nvPr>
        </p:nvSpPr>
        <p:spPr>
          <a:xfrm>
            <a:off x="522575" y="3887022"/>
            <a:ext cx="2333100" cy="409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600"/>
              <a:buNone/>
              <a:defRPr sz="2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1" name="Google Shape;401;g2cd33c23501_0_1080"/>
          <p:cNvSpPr txBox="1"/>
          <p:nvPr>
            <p:ph idx="7" type="body"/>
          </p:nvPr>
        </p:nvSpPr>
        <p:spPr>
          <a:xfrm>
            <a:off x="522575" y="3505697"/>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2" name="Google Shape;402;g2cd33c23501_0_1080"/>
          <p:cNvSpPr txBox="1"/>
          <p:nvPr>
            <p:ph idx="8" type="body"/>
          </p:nvPr>
        </p:nvSpPr>
        <p:spPr>
          <a:xfrm>
            <a:off x="522575" y="4348464"/>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00193D"/>
              </a:buClr>
              <a:buSzPts val="1000"/>
              <a:buNone/>
              <a:defRPr sz="1000">
                <a:solidFill>
                  <a:srgbClr val="00193D"/>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3" name="Google Shape;403;g2cd33c23501_0_1080"/>
          <p:cNvSpPr txBox="1"/>
          <p:nvPr>
            <p:ph idx="9" type="body"/>
          </p:nvPr>
        </p:nvSpPr>
        <p:spPr>
          <a:xfrm>
            <a:off x="3167860" y="3887022"/>
            <a:ext cx="2333100" cy="409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600"/>
              <a:buNone/>
              <a:defRPr sz="2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4" name="Google Shape;404;g2cd33c23501_0_1080"/>
          <p:cNvSpPr txBox="1"/>
          <p:nvPr>
            <p:ph idx="13" type="body"/>
          </p:nvPr>
        </p:nvSpPr>
        <p:spPr>
          <a:xfrm>
            <a:off x="3167860" y="4348464"/>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00193D"/>
              </a:buClr>
              <a:buSzPts val="1000"/>
              <a:buNone/>
              <a:defRPr sz="1000">
                <a:solidFill>
                  <a:srgbClr val="00193D"/>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5" name="Google Shape;405;g2cd33c23501_0_1080"/>
          <p:cNvSpPr txBox="1"/>
          <p:nvPr>
            <p:ph idx="14" type="body"/>
          </p:nvPr>
        </p:nvSpPr>
        <p:spPr>
          <a:xfrm>
            <a:off x="522575" y="4729789"/>
            <a:ext cx="2333100" cy="409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600"/>
              <a:buNone/>
              <a:defRPr sz="2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6" name="Google Shape;406;g2cd33c23501_0_1080"/>
          <p:cNvSpPr txBox="1"/>
          <p:nvPr>
            <p:ph idx="15" type="body"/>
          </p:nvPr>
        </p:nvSpPr>
        <p:spPr>
          <a:xfrm>
            <a:off x="522575" y="5191231"/>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00193D"/>
              </a:buClr>
              <a:buSzPts val="1000"/>
              <a:buNone/>
              <a:defRPr sz="1000">
                <a:solidFill>
                  <a:srgbClr val="00193D"/>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7" name="Google Shape;407;g2cd33c23501_0_1080"/>
          <p:cNvSpPr txBox="1"/>
          <p:nvPr>
            <p:ph idx="16" type="body"/>
          </p:nvPr>
        </p:nvSpPr>
        <p:spPr>
          <a:xfrm>
            <a:off x="3167860" y="4729789"/>
            <a:ext cx="2333100" cy="409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2600"/>
              <a:buNone/>
              <a:defRPr sz="26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8" name="Google Shape;408;g2cd33c23501_0_1080"/>
          <p:cNvSpPr txBox="1"/>
          <p:nvPr>
            <p:ph idx="17" type="body"/>
          </p:nvPr>
        </p:nvSpPr>
        <p:spPr>
          <a:xfrm>
            <a:off x="3167860" y="5191231"/>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00193D"/>
              </a:buClr>
              <a:buSzPts val="1000"/>
              <a:buNone/>
              <a:defRPr sz="1000">
                <a:solidFill>
                  <a:srgbClr val="00193D"/>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9" name="Google Shape;409;g2cd33c23501_0_1080"/>
          <p:cNvSpPr txBox="1"/>
          <p:nvPr>
            <p:ph idx="18" type="body"/>
          </p:nvPr>
        </p:nvSpPr>
        <p:spPr>
          <a:xfrm>
            <a:off x="9913838" y="3880965"/>
            <a:ext cx="1554000" cy="34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None/>
              <a:defRPr sz="1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0" name="Google Shape;410;g2cd33c23501_0_1080"/>
          <p:cNvSpPr txBox="1"/>
          <p:nvPr>
            <p:ph idx="19" type="body"/>
          </p:nvPr>
        </p:nvSpPr>
        <p:spPr>
          <a:xfrm>
            <a:off x="9913838" y="4277367"/>
            <a:ext cx="15540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800"/>
              <a:buNone/>
              <a:defRPr sz="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1" name="Google Shape;411;g2cd33c23501_0_1080"/>
          <p:cNvSpPr txBox="1"/>
          <p:nvPr>
            <p:ph idx="20" type="body"/>
          </p:nvPr>
        </p:nvSpPr>
        <p:spPr>
          <a:xfrm>
            <a:off x="9913838" y="4585503"/>
            <a:ext cx="1554000" cy="34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None/>
              <a:defRPr sz="1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2" name="Google Shape;412;g2cd33c23501_0_1080"/>
          <p:cNvSpPr txBox="1"/>
          <p:nvPr>
            <p:ph idx="21" type="body"/>
          </p:nvPr>
        </p:nvSpPr>
        <p:spPr>
          <a:xfrm>
            <a:off x="9913838" y="4981905"/>
            <a:ext cx="15540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800"/>
              <a:buNone/>
              <a:defRPr sz="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3" name="Google Shape;413;g2cd33c23501_0_1080"/>
          <p:cNvSpPr txBox="1"/>
          <p:nvPr>
            <p:ph idx="22" type="body"/>
          </p:nvPr>
        </p:nvSpPr>
        <p:spPr>
          <a:xfrm>
            <a:off x="9913838" y="5275050"/>
            <a:ext cx="1554000" cy="34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None/>
              <a:defRPr sz="1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4" name="Google Shape;414;g2cd33c23501_0_1080"/>
          <p:cNvSpPr txBox="1"/>
          <p:nvPr>
            <p:ph idx="23" type="body"/>
          </p:nvPr>
        </p:nvSpPr>
        <p:spPr>
          <a:xfrm>
            <a:off x="9913838" y="5671452"/>
            <a:ext cx="15540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800"/>
              <a:buNone/>
              <a:defRPr sz="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5" name="Google Shape;415;g2cd33c23501_0_1080"/>
          <p:cNvSpPr txBox="1"/>
          <p:nvPr>
            <p:ph idx="24" type="body"/>
          </p:nvPr>
        </p:nvSpPr>
        <p:spPr>
          <a:xfrm>
            <a:off x="6643912" y="3505697"/>
            <a:ext cx="2333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descr="A white letter on a black background&#10;&#10;Description automatically generated with low confidence" id="416" name="Google Shape;416;g2cd33c23501_0_1080"/>
          <p:cNvPicPr preferRelativeResize="0"/>
          <p:nvPr/>
        </p:nvPicPr>
        <p:blipFill rotWithShape="1">
          <a:blip r:embed="rId3">
            <a:alphaModFix/>
          </a:blip>
          <a:srcRect b="0" l="0" r="0" t="0"/>
          <a:stretch/>
        </p:blipFill>
        <p:spPr>
          <a:xfrm>
            <a:off x="439904" y="6538639"/>
            <a:ext cx="1031738" cy="18207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opic-Text">
  <p:cSld name="7_Topic-Text">
    <p:bg>
      <p:bgPr>
        <a:solidFill>
          <a:schemeClr val="lt1"/>
        </a:solidFill>
      </p:bgPr>
    </p:bg>
    <p:spTree>
      <p:nvGrpSpPr>
        <p:cNvPr id="417" name="Shape 417"/>
        <p:cNvGrpSpPr/>
        <p:nvPr/>
      </p:nvGrpSpPr>
      <p:grpSpPr>
        <a:xfrm>
          <a:off x="0" y="0"/>
          <a:ext cx="0" cy="0"/>
          <a:chOff x="0" y="0"/>
          <a:chExt cx="0" cy="0"/>
        </a:xfrm>
      </p:grpSpPr>
      <p:pic>
        <p:nvPicPr>
          <p:cNvPr id="418" name="Google Shape;418;g2cd33c23501_0_1110"/>
          <p:cNvPicPr preferRelativeResize="0"/>
          <p:nvPr/>
        </p:nvPicPr>
        <p:blipFill rotWithShape="1">
          <a:blip r:embed="rId2">
            <a:alphaModFix/>
          </a:blip>
          <a:srcRect b="8022" l="49880" r="234" t="7795"/>
          <a:stretch/>
        </p:blipFill>
        <p:spPr>
          <a:xfrm>
            <a:off x="0" y="0"/>
            <a:ext cx="6096000" cy="6858000"/>
          </a:xfrm>
          <a:prstGeom prst="rect">
            <a:avLst/>
          </a:prstGeom>
          <a:noFill/>
          <a:ln>
            <a:noFill/>
          </a:ln>
        </p:spPr>
      </p:pic>
      <p:sp>
        <p:nvSpPr>
          <p:cNvPr id="419" name="Google Shape;419;g2cd33c23501_0_1110"/>
          <p:cNvSpPr/>
          <p:nvPr/>
        </p:nvSpPr>
        <p:spPr>
          <a:xfrm>
            <a:off x="1" y="0"/>
            <a:ext cx="6096000" cy="6858000"/>
          </a:xfrm>
          <a:prstGeom prst="rect">
            <a:avLst/>
          </a:prstGeom>
          <a:solidFill>
            <a:srgbClr val="000000">
              <a:alpha val="525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white letter on a black background&#10;&#10;Description automatically generated with low confidence" id="420" name="Google Shape;420;g2cd33c23501_0_1110"/>
          <p:cNvPicPr preferRelativeResize="0"/>
          <p:nvPr/>
        </p:nvPicPr>
        <p:blipFill rotWithShape="1">
          <a:blip r:embed="rId3">
            <a:alphaModFix/>
          </a:blip>
          <a:srcRect b="0" l="0" r="0" t="0"/>
          <a:stretch/>
        </p:blipFill>
        <p:spPr>
          <a:xfrm>
            <a:off x="439904" y="6538639"/>
            <a:ext cx="1031738" cy="182070"/>
          </a:xfrm>
          <a:prstGeom prst="rect">
            <a:avLst/>
          </a:prstGeom>
          <a:noFill/>
          <a:ln>
            <a:noFill/>
          </a:ln>
        </p:spPr>
      </p:pic>
      <p:sp>
        <p:nvSpPr>
          <p:cNvPr id="421" name="Google Shape;421;g2cd33c23501_0_1110"/>
          <p:cNvSpPr txBox="1"/>
          <p:nvPr>
            <p:ph idx="1" type="body"/>
          </p:nvPr>
        </p:nvSpPr>
        <p:spPr>
          <a:xfrm>
            <a:off x="6825863" y="1930870"/>
            <a:ext cx="4636200" cy="648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200"/>
              <a:buNone/>
              <a:defRPr sz="12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22" name="Google Shape;422;g2cd33c23501_0_1110"/>
          <p:cNvCxnSpPr/>
          <p:nvPr/>
        </p:nvCxnSpPr>
        <p:spPr>
          <a:xfrm rot="10800000">
            <a:off x="-72300" y="144582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423" name="Google Shape;423;g2cd33c23501_0_1110"/>
          <p:cNvPicPr preferRelativeResize="0"/>
          <p:nvPr/>
        </p:nvPicPr>
        <p:blipFill rotWithShape="1">
          <a:blip r:embed="rId4">
            <a:alphaModFix/>
          </a:blip>
          <a:srcRect b="-14129" l="0" r="81307" t="0"/>
          <a:stretch/>
        </p:blipFill>
        <p:spPr>
          <a:xfrm>
            <a:off x="11592089" y="272005"/>
            <a:ext cx="431021" cy="393513"/>
          </a:xfrm>
          <a:prstGeom prst="rect">
            <a:avLst/>
          </a:prstGeom>
          <a:noFill/>
          <a:ln>
            <a:noFill/>
          </a:ln>
        </p:spPr>
      </p:pic>
      <p:sp>
        <p:nvSpPr>
          <p:cNvPr id="424" name="Google Shape;424;g2cd33c23501_0_1110"/>
          <p:cNvSpPr txBox="1"/>
          <p:nvPr>
            <p:ph idx="2" type="body"/>
          </p:nvPr>
        </p:nvSpPr>
        <p:spPr>
          <a:xfrm>
            <a:off x="6825863" y="1696129"/>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5" name="Google Shape;425;g2cd33c23501_0_1110"/>
          <p:cNvSpPr txBox="1"/>
          <p:nvPr/>
        </p:nvSpPr>
        <p:spPr>
          <a:xfrm>
            <a:off x="6803378"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193D"/>
                </a:solidFill>
                <a:latin typeface="Poppins"/>
                <a:ea typeface="Poppins"/>
                <a:cs typeface="Poppins"/>
                <a:sym typeface="Poppins"/>
              </a:rPr>
              <a:t>©2023 Moderne, Inc.</a:t>
            </a:r>
            <a:endParaRPr b="0" i="0" sz="900" u="none" cap="none" strike="noStrike">
              <a:solidFill>
                <a:srgbClr val="00193D"/>
              </a:solidFill>
              <a:latin typeface="Poppins"/>
              <a:ea typeface="Poppins"/>
              <a:cs typeface="Poppins"/>
              <a:sym typeface="Poppins"/>
            </a:endParaRPr>
          </a:p>
        </p:txBody>
      </p:sp>
      <p:sp>
        <p:nvSpPr>
          <p:cNvPr id="426" name="Google Shape;426;g2cd33c23501_0_1110"/>
          <p:cNvSpPr txBox="1"/>
          <p:nvPr>
            <p:ph idx="3" type="body"/>
          </p:nvPr>
        </p:nvSpPr>
        <p:spPr>
          <a:xfrm>
            <a:off x="6825863" y="3002163"/>
            <a:ext cx="4636200" cy="648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200"/>
              <a:buNone/>
              <a:defRPr sz="12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7" name="Google Shape;427;g2cd33c23501_0_1110"/>
          <p:cNvSpPr txBox="1"/>
          <p:nvPr>
            <p:ph idx="4" type="body"/>
          </p:nvPr>
        </p:nvSpPr>
        <p:spPr>
          <a:xfrm>
            <a:off x="6825863" y="2767422"/>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8" name="Google Shape;428;g2cd33c23501_0_1110"/>
          <p:cNvSpPr txBox="1"/>
          <p:nvPr>
            <p:ph idx="5" type="body"/>
          </p:nvPr>
        </p:nvSpPr>
        <p:spPr>
          <a:xfrm>
            <a:off x="6825863" y="4088950"/>
            <a:ext cx="4636200" cy="648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200"/>
              <a:buNone/>
              <a:defRPr sz="12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9" name="Google Shape;429;g2cd33c23501_0_1110"/>
          <p:cNvSpPr txBox="1"/>
          <p:nvPr>
            <p:ph idx="6" type="body"/>
          </p:nvPr>
        </p:nvSpPr>
        <p:spPr>
          <a:xfrm>
            <a:off x="6825863" y="3854209"/>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0" name="Google Shape;430;g2cd33c23501_0_1110"/>
          <p:cNvSpPr txBox="1"/>
          <p:nvPr>
            <p:ph idx="7" type="body"/>
          </p:nvPr>
        </p:nvSpPr>
        <p:spPr>
          <a:xfrm>
            <a:off x="6825863" y="5227344"/>
            <a:ext cx="4636200" cy="648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200"/>
              <a:buNone/>
              <a:defRPr sz="12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1" name="Google Shape;431;g2cd33c23501_0_1110"/>
          <p:cNvSpPr txBox="1"/>
          <p:nvPr>
            <p:ph idx="8" type="body"/>
          </p:nvPr>
        </p:nvSpPr>
        <p:spPr>
          <a:xfrm>
            <a:off x="6825863" y="4992603"/>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2" name="Google Shape;432;g2cd33c23501_0_1110"/>
          <p:cNvSpPr txBox="1"/>
          <p:nvPr>
            <p:ph idx="9"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66666"/>
              </a:lnSpc>
              <a:spcBef>
                <a:spcPts val="1000"/>
              </a:spcBef>
              <a:spcAft>
                <a:spcPts val="0"/>
              </a:spcAft>
              <a:buClr>
                <a:schemeClr val="lt1"/>
              </a:buClr>
              <a:buSzPts val="1800"/>
              <a:buNone/>
              <a:defRPr sz="18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3" name="Google Shape;433;g2cd33c23501_0_1110"/>
          <p:cNvSpPr txBox="1"/>
          <p:nvPr>
            <p:ph idx="13" type="body"/>
          </p:nvPr>
        </p:nvSpPr>
        <p:spPr>
          <a:xfrm>
            <a:off x="523876" y="1962080"/>
            <a:ext cx="4460400" cy="233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lt1"/>
              </a:buClr>
              <a:buSzPts val="3500"/>
              <a:buNone/>
              <a:defRPr sz="3500">
                <a:solidFill>
                  <a:schemeClr val="lt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34" name="Google Shape;434;g2cd33c23501_0_1110"/>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05052E"/>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435" name="Shape 435"/>
        <p:cNvGrpSpPr/>
        <p:nvPr/>
      </p:nvGrpSpPr>
      <p:grpSpPr>
        <a:xfrm>
          <a:off x="0" y="0"/>
          <a:ext cx="0" cy="0"/>
          <a:chOff x="0" y="0"/>
          <a:chExt cx="0" cy="0"/>
        </a:xfrm>
      </p:grpSpPr>
      <p:pic>
        <p:nvPicPr>
          <p:cNvPr descr="Background pattern&#10;&#10;Description automatically generated with medium confidence" id="436" name="Google Shape;436;g2cd33c23501_0_1128"/>
          <p:cNvPicPr preferRelativeResize="0"/>
          <p:nvPr/>
        </p:nvPicPr>
        <p:blipFill rotWithShape="1">
          <a:blip r:embed="rId2">
            <a:alphaModFix/>
          </a:blip>
          <a:srcRect b="0" l="0" r="0" t="0"/>
          <a:stretch/>
        </p:blipFill>
        <p:spPr>
          <a:xfrm>
            <a:off x="0" y="0"/>
            <a:ext cx="12192000" cy="6858001"/>
          </a:xfrm>
          <a:prstGeom prst="rect">
            <a:avLst/>
          </a:prstGeom>
          <a:noFill/>
          <a:ln>
            <a:noFill/>
          </a:ln>
        </p:spPr>
      </p:pic>
      <p:pic>
        <p:nvPicPr>
          <p:cNvPr descr="A white letter on a black background&#10;&#10;Description automatically generated with low confidence" id="437" name="Google Shape;437;g2cd33c23501_0_1128"/>
          <p:cNvPicPr preferRelativeResize="0"/>
          <p:nvPr/>
        </p:nvPicPr>
        <p:blipFill rotWithShape="1">
          <a:blip r:embed="rId3">
            <a:alphaModFix/>
          </a:blip>
          <a:srcRect b="0" l="0" r="0" t="0"/>
          <a:stretch/>
        </p:blipFill>
        <p:spPr>
          <a:xfrm>
            <a:off x="439904" y="6538639"/>
            <a:ext cx="1031738" cy="182070"/>
          </a:xfrm>
          <a:prstGeom prst="rect">
            <a:avLst/>
          </a:prstGeom>
          <a:noFill/>
          <a:ln>
            <a:noFill/>
          </a:ln>
        </p:spPr>
      </p:pic>
      <p:sp>
        <p:nvSpPr>
          <p:cNvPr id="438" name="Google Shape;438;g2cd33c23501_0_1128"/>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439" name="Google Shape;439;g2cd33c23501_0_1128"/>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440" name="Google Shape;440;g2cd33c23501_0_1128"/>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©2023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441" name="Google Shape;441;g2cd33c23501_0_1128"/>
          <p:cNvPicPr preferRelativeResize="0"/>
          <p:nvPr/>
        </p:nvPicPr>
        <p:blipFill rotWithShape="1">
          <a:blip r:embed="rId4">
            <a:alphaModFix/>
          </a:blip>
          <a:srcRect b="-2616" l="3701" r="78216" t="0"/>
          <a:stretch/>
        </p:blipFill>
        <p:spPr>
          <a:xfrm>
            <a:off x="5806880" y="2197592"/>
            <a:ext cx="505797" cy="471650"/>
          </a:xfrm>
          <a:prstGeom prst="rect">
            <a:avLst/>
          </a:prstGeom>
          <a:noFill/>
          <a:ln>
            <a:noFill/>
          </a:ln>
        </p:spPr>
      </p:pic>
      <p:sp>
        <p:nvSpPr>
          <p:cNvPr id="442" name="Google Shape;442;g2cd33c23501_0_1128"/>
          <p:cNvSpPr txBox="1"/>
          <p:nvPr>
            <p:ph idx="1" type="body"/>
          </p:nvPr>
        </p:nvSpPr>
        <p:spPr>
          <a:xfrm>
            <a:off x="3088353" y="2964424"/>
            <a:ext cx="5943000" cy="1916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Clr>
                <a:schemeClr val="lt1"/>
              </a:buClr>
              <a:buSzPts val="1400"/>
              <a:buNone/>
              <a:defRPr sz="1400">
                <a:solidFill>
                  <a:schemeClr val="lt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hree Column">
  <p:cSld name="5_Three Column">
    <p:bg>
      <p:bgPr>
        <a:solidFill>
          <a:schemeClr val="lt1"/>
        </a:solidFill>
      </p:bgPr>
    </p:bg>
    <p:spTree>
      <p:nvGrpSpPr>
        <p:cNvPr id="443" name="Shape 443"/>
        <p:cNvGrpSpPr/>
        <p:nvPr/>
      </p:nvGrpSpPr>
      <p:grpSpPr>
        <a:xfrm>
          <a:off x="0" y="0"/>
          <a:ext cx="0" cy="0"/>
          <a:chOff x="0" y="0"/>
          <a:chExt cx="0" cy="0"/>
        </a:xfrm>
      </p:grpSpPr>
      <p:sp>
        <p:nvSpPr>
          <p:cNvPr id="444" name="Google Shape;444;g2cd33c23501_0_1136"/>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445" name="Google Shape;445;g2cd33c23501_0_1136"/>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cxnSp>
        <p:nvCxnSpPr>
          <p:cNvPr id="446" name="Google Shape;446;g2cd33c23501_0_1136"/>
          <p:cNvCxnSpPr/>
          <p:nvPr/>
        </p:nvCxnSpPr>
        <p:spPr>
          <a:xfrm>
            <a:off x="4064087" y="1447216"/>
            <a:ext cx="0" cy="543390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447" name="Google Shape;447;g2cd33c23501_0_1136"/>
          <p:cNvCxnSpPr/>
          <p:nvPr/>
        </p:nvCxnSpPr>
        <p:spPr>
          <a:xfrm>
            <a:off x="8149944" y="1445943"/>
            <a:ext cx="0" cy="54339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448" name="Google Shape;448;g2cd33c23501_0_1136"/>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449" name="Google Shape;449;g2cd33c23501_0_1136"/>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450" name="Google Shape;450;g2cd33c23501_0_1136"/>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cxnSp>
        <p:nvCxnSpPr>
          <p:cNvPr id="451" name="Google Shape;451;g2cd33c23501_0_1136"/>
          <p:cNvCxnSpPr/>
          <p:nvPr/>
        </p:nvCxnSpPr>
        <p:spPr>
          <a:xfrm rot="10800000">
            <a:off x="-72300" y="2963640"/>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452" name="Google Shape;452;g2cd33c23501_0_1136"/>
          <p:cNvCxnSpPr/>
          <p:nvPr/>
        </p:nvCxnSpPr>
        <p:spPr>
          <a:xfrm rot="10800000">
            <a:off x="-72300" y="144582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453" name="Google Shape;453;g2cd33c23501_0_1136"/>
          <p:cNvPicPr preferRelativeResize="0"/>
          <p:nvPr/>
        </p:nvPicPr>
        <p:blipFill rotWithShape="1">
          <a:blip r:embed="rId3">
            <a:alphaModFix/>
          </a:blip>
          <a:srcRect b="-14129" l="0" r="81307" t="0"/>
          <a:stretch/>
        </p:blipFill>
        <p:spPr>
          <a:xfrm>
            <a:off x="11592089" y="272005"/>
            <a:ext cx="431021" cy="393513"/>
          </a:xfrm>
          <a:prstGeom prst="rect">
            <a:avLst/>
          </a:prstGeom>
          <a:noFill/>
          <a:ln>
            <a:noFill/>
          </a:ln>
        </p:spPr>
      </p:pic>
      <p:sp>
        <p:nvSpPr>
          <p:cNvPr id="454" name="Google Shape;454;g2cd33c23501_0_1136"/>
          <p:cNvSpPr txBox="1"/>
          <p:nvPr>
            <p:ph idx="1" type="body"/>
          </p:nvPr>
        </p:nvSpPr>
        <p:spPr>
          <a:xfrm>
            <a:off x="419944" y="2150921"/>
            <a:ext cx="2855100" cy="3408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2000"/>
              <a:buNone/>
              <a:defRPr sz="20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5" name="Google Shape;455;g2cd33c23501_0_1136"/>
          <p:cNvSpPr txBox="1"/>
          <p:nvPr>
            <p:ph idx="2" type="body"/>
          </p:nvPr>
        </p:nvSpPr>
        <p:spPr>
          <a:xfrm>
            <a:off x="419944" y="1917637"/>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6" name="Google Shape;456;g2cd33c23501_0_1136"/>
          <p:cNvSpPr txBox="1"/>
          <p:nvPr>
            <p:ph idx="3" type="body"/>
          </p:nvPr>
        </p:nvSpPr>
        <p:spPr>
          <a:xfrm>
            <a:off x="4657492" y="2150921"/>
            <a:ext cx="2855100" cy="3408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2000"/>
              <a:buNone/>
              <a:defRPr sz="20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7" name="Google Shape;457;g2cd33c23501_0_1136"/>
          <p:cNvSpPr txBox="1"/>
          <p:nvPr>
            <p:ph idx="4" type="body"/>
          </p:nvPr>
        </p:nvSpPr>
        <p:spPr>
          <a:xfrm>
            <a:off x="4657492" y="1917637"/>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8" name="Google Shape;458;g2cd33c23501_0_1136"/>
          <p:cNvSpPr txBox="1"/>
          <p:nvPr>
            <p:ph idx="5" type="body"/>
          </p:nvPr>
        </p:nvSpPr>
        <p:spPr>
          <a:xfrm>
            <a:off x="8736843" y="2148774"/>
            <a:ext cx="2855100" cy="3408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2000"/>
              <a:buNone/>
              <a:defRPr sz="20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59" name="Google Shape;459;g2cd33c23501_0_1136"/>
          <p:cNvSpPr txBox="1"/>
          <p:nvPr>
            <p:ph idx="6" type="body"/>
          </p:nvPr>
        </p:nvSpPr>
        <p:spPr>
          <a:xfrm>
            <a:off x="8736843" y="1915490"/>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0" name="Google Shape;460;g2cd33c23501_0_1136"/>
          <p:cNvSpPr txBox="1"/>
          <p:nvPr>
            <p:ph idx="7"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ext-Bullets">
  <p:cSld name="6_Text-Bullets">
    <p:bg>
      <p:bgPr>
        <a:solidFill>
          <a:schemeClr val="lt1"/>
        </a:solidFill>
      </p:bgPr>
    </p:bg>
    <p:spTree>
      <p:nvGrpSpPr>
        <p:cNvPr id="461" name="Shape 461"/>
        <p:cNvGrpSpPr/>
        <p:nvPr/>
      </p:nvGrpSpPr>
      <p:grpSpPr>
        <a:xfrm>
          <a:off x="0" y="0"/>
          <a:ext cx="0" cy="0"/>
          <a:chOff x="0" y="0"/>
          <a:chExt cx="0" cy="0"/>
        </a:xfrm>
      </p:grpSpPr>
      <p:sp>
        <p:nvSpPr>
          <p:cNvPr id="462" name="Google Shape;462;g2cd33c23501_0_1154"/>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463" name="Google Shape;463;g2cd33c23501_0_1154"/>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cxnSp>
        <p:nvCxnSpPr>
          <p:cNvPr id="464" name="Google Shape;464;g2cd33c23501_0_1154"/>
          <p:cNvCxnSpPr>
            <a:endCxn id="462" idx="0"/>
          </p:cNvCxnSpPr>
          <p:nvPr/>
        </p:nvCxnSpPr>
        <p:spPr>
          <a:xfrm>
            <a:off x="6096000" y="1447271"/>
            <a:ext cx="0" cy="49740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465" name="Google Shape;465;g2cd33c23501_0_1154"/>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466" name="Google Shape;466;g2cd33c23501_0_1154"/>
          <p:cNvCxnSpPr/>
          <p:nvPr/>
        </p:nvCxnSpPr>
        <p:spPr>
          <a:xfrm rot="10800000">
            <a:off x="-72300" y="6421271"/>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467" name="Google Shape;467;g2cd33c23501_0_1154"/>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cxnSp>
        <p:nvCxnSpPr>
          <p:cNvPr id="468" name="Google Shape;468;g2cd33c23501_0_1154"/>
          <p:cNvCxnSpPr/>
          <p:nvPr/>
        </p:nvCxnSpPr>
        <p:spPr>
          <a:xfrm rot="10800000">
            <a:off x="-72300" y="144582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469" name="Google Shape;469;g2cd33c23501_0_1154"/>
          <p:cNvPicPr preferRelativeResize="0"/>
          <p:nvPr/>
        </p:nvPicPr>
        <p:blipFill rotWithShape="1">
          <a:blip r:embed="rId3">
            <a:alphaModFix/>
          </a:blip>
          <a:srcRect b="-14129" l="0" r="81307" t="0"/>
          <a:stretch/>
        </p:blipFill>
        <p:spPr>
          <a:xfrm>
            <a:off x="11592089" y="272005"/>
            <a:ext cx="431021" cy="393513"/>
          </a:xfrm>
          <a:prstGeom prst="rect">
            <a:avLst/>
          </a:prstGeom>
          <a:noFill/>
          <a:ln>
            <a:noFill/>
          </a:ln>
        </p:spPr>
      </p:pic>
      <p:sp>
        <p:nvSpPr>
          <p:cNvPr id="470" name="Google Shape;470;g2cd33c23501_0_1154"/>
          <p:cNvSpPr txBox="1"/>
          <p:nvPr>
            <p:ph idx="1" type="body"/>
          </p:nvPr>
        </p:nvSpPr>
        <p:spPr>
          <a:xfrm>
            <a:off x="419944" y="2242490"/>
            <a:ext cx="4983900" cy="36153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chemeClr val="dk1"/>
              </a:buClr>
              <a:buSzPts val="1800"/>
              <a:buNone/>
              <a:defRPr sz="18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1" name="Google Shape;471;g2cd33c23501_0_1154"/>
          <p:cNvSpPr txBox="1"/>
          <p:nvPr>
            <p:ph idx="2" type="body"/>
          </p:nvPr>
        </p:nvSpPr>
        <p:spPr>
          <a:xfrm>
            <a:off x="419944" y="2009207"/>
            <a:ext cx="2855100" cy="18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Clr>
                <a:srgbClr val="2E42FF"/>
              </a:buClr>
              <a:buSzPts val="1000"/>
              <a:buNone/>
              <a:defRPr sz="1000">
                <a:solidFill>
                  <a:srgbClr val="2E42FF"/>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2" name="Google Shape;472;g2cd33c23501_0_1154"/>
          <p:cNvSpPr txBox="1"/>
          <p:nvPr>
            <p:ph idx="3" type="body"/>
          </p:nvPr>
        </p:nvSpPr>
        <p:spPr>
          <a:xfrm>
            <a:off x="6760782" y="2242490"/>
            <a:ext cx="5011200" cy="3615300"/>
          </a:xfrm>
          <a:prstGeom prst="rect">
            <a:avLst/>
          </a:prstGeom>
          <a:noFill/>
          <a:ln>
            <a:noFill/>
          </a:ln>
        </p:spPr>
        <p:txBody>
          <a:bodyPr anchorCtr="0" anchor="t" bIns="45700" lIns="91425" spcFirstLastPara="1" rIns="91425" wrap="square" tIns="45700">
            <a:normAutofit/>
          </a:bodyPr>
          <a:lstStyle>
            <a:lvl1pPr indent="-317500" lvl="0" marL="457200" rtl="0" algn="l">
              <a:lnSpc>
                <a:spcPct val="100000"/>
              </a:lnSpc>
              <a:spcBef>
                <a:spcPts val="1000"/>
              </a:spcBef>
              <a:spcAft>
                <a:spcPts val="0"/>
              </a:spcAft>
              <a:buClr>
                <a:srgbClr val="2E42FF"/>
              </a:buClr>
              <a:buSzPts val="1400"/>
              <a:buFont typeface="Arial"/>
              <a:buChar char="•"/>
              <a:defRPr sz="1400">
                <a:solidFill>
                  <a:schemeClr val="dk1"/>
                </a:solidFill>
              </a:defRPr>
            </a:lvl1pPr>
            <a:lvl2pPr indent="-304800" lvl="1" marL="914400" rtl="0" algn="ctr">
              <a:lnSpc>
                <a:spcPct val="100000"/>
              </a:lnSpc>
              <a:spcBef>
                <a:spcPts val="500"/>
              </a:spcBef>
              <a:spcAft>
                <a:spcPts val="0"/>
              </a:spcAft>
              <a:buClr>
                <a:schemeClr val="lt1"/>
              </a:buClr>
              <a:buSzPts val="1200"/>
              <a:buChar char="•"/>
              <a:defRPr sz="1200">
                <a:solidFill>
                  <a:schemeClr val="lt1"/>
                </a:solidFill>
              </a:defRPr>
            </a:lvl2pPr>
            <a:lvl3pPr indent="-304800" lvl="2" marL="1371600" rtl="0" algn="ctr">
              <a:lnSpc>
                <a:spcPct val="100000"/>
              </a:lnSpc>
              <a:spcBef>
                <a:spcPts val="500"/>
              </a:spcBef>
              <a:spcAft>
                <a:spcPts val="0"/>
              </a:spcAft>
              <a:buClr>
                <a:schemeClr val="lt1"/>
              </a:buClr>
              <a:buSzPts val="1200"/>
              <a:buChar char="•"/>
              <a:defRPr sz="1200">
                <a:solidFill>
                  <a:schemeClr val="lt1"/>
                </a:solidFill>
              </a:defRPr>
            </a:lvl3pPr>
            <a:lvl4pPr indent="-304800" lvl="3" marL="1828800" rtl="0" algn="ctr">
              <a:lnSpc>
                <a:spcPct val="100000"/>
              </a:lnSpc>
              <a:spcBef>
                <a:spcPts val="500"/>
              </a:spcBef>
              <a:spcAft>
                <a:spcPts val="0"/>
              </a:spcAft>
              <a:buClr>
                <a:schemeClr val="lt1"/>
              </a:buClr>
              <a:buSzPts val="1200"/>
              <a:buChar char="•"/>
              <a:defRPr sz="1200">
                <a:solidFill>
                  <a:schemeClr val="lt1"/>
                </a:solidFill>
              </a:defRPr>
            </a:lvl4pPr>
            <a:lvl5pPr indent="-304800" lvl="4" marL="2286000" rtl="0" algn="ctr">
              <a:lnSpc>
                <a:spcPct val="100000"/>
              </a:lnSpc>
              <a:spcBef>
                <a:spcPts val="500"/>
              </a:spcBef>
              <a:spcAft>
                <a:spcPts val="0"/>
              </a:spcAft>
              <a:buClr>
                <a:schemeClr val="lt1"/>
              </a:buClr>
              <a:buSzPts val="1200"/>
              <a:buChar char="•"/>
              <a:defRPr sz="12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3" name="Google Shape;473;g2cd33c23501_0_1154"/>
          <p:cNvSpPr txBox="1"/>
          <p:nvPr>
            <p:ph idx="4"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Clr>
                <a:schemeClr val="dk1"/>
              </a:buClr>
              <a:buSzPts val="2400"/>
              <a:buChar char="•"/>
              <a:defRPr/>
            </a:lvl2pPr>
            <a:lvl3pPr indent="-355600" lvl="2" marL="1371600" rtl="0" algn="l">
              <a:lnSpc>
                <a:spcPct val="100000"/>
              </a:lnSpc>
              <a:spcBef>
                <a:spcPts val="500"/>
              </a:spcBef>
              <a:spcAft>
                <a:spcPts val="0"/>
              </a:spcAft>
              <a:buClr>
                <a:schemeClr val="dk1"/>
              </a:buClr>
              <a:buSzPts val="20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Only">
  <p:cSld name="14_Title Only">
    <p:bg>
      <p:bgPr>
        <a:solidFill>
          <a:schemeClr val="lt1"/>
        </a:solidFill>
      </p:bgPr>
    </p:bg>
    <p:spTree>
      <p:nvGrpSpPr>
        <p:cNvPr id="474" name="Shape 474"/>
        <p:cNvGrpSpPr/>
        <p:nvPr/>
      </p:nvGrpSpPr>
      <p:grpSpPr>
        <a:xfrm>
          <a:off x="0" y="0"/>
          <a:ext cx="0" cy="0"/>
          <a:chOff x="0" y="0"/>
          <a:chExt cx="0" cy="0"/>
        </a:xfrm>
      </p:grpSpPr>
      <p:sp>
        <p:nvSpPr>
          <p:cNvPr id="475" name="Google Shape;475;g2cd33c23501_0_1167"/>
          <p:cNvSpPr/>
          <p:nvPr/>
        </p:nvSpPr>
        <p:spPr>
          <a:xfrm>
            <a:off x="0" y="6421271"/>
            <a:ext cx="12192000" cy="43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476" name="Google Shape;476;g2cd33c23501_0_1167"/>
          <p:cNvPicPr preferRelativeResize="0"/>
          <p:nvPr/>
        </p:nvPicPr>
        <p:blipFill rotWithShape="1">
          <a:blip r:embed="rId2">
            <a:alphaModFix/>
          </a:blip>
          <a:srcRect b="0" l="0" r="0" t="0"/>
          <a:stretch/>
        </p:blipFill>
        <p:spPr>
          <a:xfrm>
            <a:off x="439904" y="6538639"/>
            <a:ext cx="1031738" cy="182070"/>
          </a:xfrm>
          <a:prstGeom prst="rect">
            <a:avLst/>
          </a:prstGeom>
          <a:noFill/>
          <a:ln>
            <a:noFill/>
          </a:ln>
        </p:spPr>
      </p:pic>
      <p:sp>
        <p:nvSpPr>
          <p:cNvPr id="477" name="Google Shape;477;g2cd33c23501_0_1167"/>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478" name="Google Shape;478;g2cd33c23501_0_1167"/>
          <p:cNvCxnSpPr/>
          <p:nvPr/>
        </p:nvCxnSpPr>
        <p:spPr>
          <a:xfrm rot="10800000">
            <a:off x="-72300" y="6421271"/>
            <a:ext cx="12264300" cy="0"/>
          </a:xfrm>
          <a:prstGeom prst="straightConnector1">
            <a:avLst/>
          </a:prstGeom>
          <a:noFill/>
          <a:ln cap="flat" cmpd="sng" w="9525">
            <a:solidFill>
              <a:srgbClr val="A5A5A5">
                <a:alpha val="40000"/>
              </a:srgbClr>
            </a:solidFill>
            <a:prstDash val="solid"/>
            <a:round/>
            <a:headEnd len="sm" w="sm" type="none"/>
            <a:tailEnd len="sm" w="sm" type="none"/>
          </a:ln>
        </p:spPr>
      </p:cxnSp>
      <p:sp>
        <p:nvSpPr>
          <p:cNvPr id="479" name="Google Shape;479;g2cd33c23501_0_1167"/>
          <p:cNvSpPr txBox="1"/>
          <p:nvPr/>
        </p:nvSpPr>
        <p:spPr>
          <a:xfrm>
            <a:off x="5141259" y="6526835"/>
            <a:ext cx="19095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©2023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480" name="Google Shape;480;g2cd33c23501_0_1167"/>
          <p:cNvPicPr preferRelativeResize="0"/>
          <p:nvPr/>
        </p:nvPicPr>
        <p:blipFill rotWithShape="1">
          <a:blip r:embed="rId3">
            <a:alphaModFix/>
          </a:blip>
          <a:srcRect b="-14129" l="0" r="81307" t="0"/>
          <a:stretch/>
        </p:blipFill>
        <p:spPr>
          <a:xfrm>
            <a:off x="11592089" y="272005"/>
            <a:ext cx="431021" cy="393513"/>
          </a:xfrm>
          <a:prstGeom prst="rect">
            <a:avLst/>
          </a:prstGeom>
          <a:noFill/>
          <a:ln>
            <a:noFill/>
          </a:ln>
        </p:spPr>
      </p:pic>
      <p:sp>
        <p:nvSpPr>
          <p:cNvPr id="481" name="Google Shape;481;g2cd33c23501_0_1167"/>
          <p:cNvSpPr txBox="1"/>
          <p:nvPr>
            <p:ph idx="1" type="body"/>
          </p:nvPr>
        </p:nvSpPr>
        <p:spPr>
          <a:xfrm>
            <a:off x="523876" y="457384"/>
            <a:ext cx="7495800" cy="7062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1000"/>
              </a:spcBef>
              <a:spcAft>
                <a:spcPts val="0"/>
              </a:spcAft>
              <a:buSzPts val="2800"/>
              <a:buNone/>
              <a:defRPr sz="3000">
                <a:solidFill>
                  <a:schemeClr val="dk1"/>
                </a:solidFill>
                <a:latin typeface="Poppins"/>
                <a:ea typeface="Poppins"/>
                <a:cs typeface="Poppins"/>
                <a:sym typeface="Poppins"/>
              </a:defRPr>
            </a:lvl1pPr>
            <a:lvl2pPr indent="-381000" lvl="1" marL="914400" rtl="0" algn="l">
              <a:lnSpc>
                <a:spcPct val="100000"/>
              </a:lnSpc>
              <a:spcBef>
                <a:spcPts val="500"/>
              </a:spcBef>
              <a:spcAft>
                <a:spcPts val="0"/>
              </a:spcAft>
              <a:buSzPts val="2400"/>
              <a:buChar char="•"/>
              <a:defRPr/>
            </a:lvl2pPr>
            <a:lvl3pPr indent="-355600" lvl="2" marL="1371600" rtl="0" algn="l">
              <a:lnSpc>
                <a:spcPct val="100000"/>
              </a:lnSpc>
              <a:spcBef>
                <a:spcPts val="500"/>
              </a:spcBef>
              <a:spcAft>
                <a:spcPts val="0"/>
              </a:spcAft>
              <a:buSzPts val="2000"/>
              <a:buChar char="•"/>
              <a:defRPr/>
            </a:lvl3pPr>
            <a:lvl4pPr indent="-342900" lvl="3" marL="1828800" rtl="0" algn="l">
              <a:lnSpc>
                <a:spcPct val="100000"/>
              </a:lnSpc>
              <a:spcBef>
                <a:spcPts val="500"/>
              </a:spcBef>
              <a:spcAft>
                <a:spcPts val="0"/>
              </a:spcAft>
              <a:buSzPts val="1800"/>
              <a:buChar char="•"/>
              <a:defRPr/>
            </a:lvl4pPr>
            <a:lvl5pPr indent="-342900" lvl="4" marL="2286000" rtl="0" algn="l">
              <a:lnSpc>
                <a:spcPct val="10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1_Comparison">
    <p:spTree>
      <p:nvGrpSpPr>
        <p:cNvPr id="482" name="Shape 482"/>
        <p:cNvGrpSpPr/>
        <p:nvPr/>
      </p:nvGrpSpPr>
      <p:grpSpPr>
        <a:xfrm>
          <a:off x="0" y="0"/>
          <a:ext cx="0" cy="0"/>
          <a:chOff x="0" y="0"/>
          <a:chExt cx="0" cy="0"/>
        </a:xfrm>
      </p:grpSpPr>
      <p:sp>
        <p:nvSpPr>
          <p:cNvPr id="483" name="Google Shape;483;g2cd33c23501_0_1175"/>
          <p:cNvSpPr txBox="1"/>
          <p:nvPr>
            <p:ph idx="1" type="body"/>
          </p:nvPr>
        </p:nvSpPr>
        <p:spPr>
          <a:xfrm>
            <a:off x="838200" y="1690687"/>
            <a:ext cx="3433500" cy="618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dk1"/>
              </a:buClr>
              <a:buSzPts val="2400"/>
              <a:buFont typeface="Poppins SemiBold"/>
              <a:buNone/>
              <a:defRPr b="1" i="0" sz="1800">
                <a:solidFill>
                  <a:schemeClr val="accent3"/>
                </a:solidFill>
                <a:latin typeface="Poppins SemiBold"/>
                <a:ea typeface="Poppins SemiBold"/>
                <a:cs typeface="Poppins SemiBold"/>
                <a:sym typeface="Poppins SemiBold"/>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4" name="Google Shape;484;g2cd33c23501_0_1175"/>
          <p:cNvSpPr txBox="1"/>
          <p:nvPr>
            <p:ph idx="2" type="body"/>
          </p:nvPr>
        </p:nvSpPr>
        <p:spPr>
          <a:xfrm>
            <a:off x="838200" y="2408887"/>
            <a:ext cx="3433500" cy="358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Font typeface="Poppins"/>
              <a:buNone/>
              <a:defRPr sz="2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5" name="Google Shape;485;g2cd33c23501_0_1175"/>
          <p:cNvSpPr txBox="1"/>
          <p:nvPr>
            <p:ph idx="3" type="body"/>
          </p:nvPr>
        </p:nvSpPr>
        <p:spPr>
          <a:xfrm>
            <a:off x="4379260" y="1690687"/>
            <a:ext cx="3433500" cy="618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dk1"/>
              </a:buClr>
              <a:buSzPts val="2400"/>
              <a:buFont typeface="Poppins SemiBold"/>
              <a:buNone/>
              <a:defRPr b="1" i="0" sz="1800">
                <a:solidFill>
                  <a:schemeClr val="accent3"/>
                </a:solidFill>
                <a:latin typeface="Poppins SemiBold"/>
                <a:ea typeface="Poppins SemiBold"/>
                <a:cs typeface="Poppins SemiBold"/>
                <a:sym typeface="Poppins SemiBold"/>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6" name="Google Shape;486;g2cd33c23501_0_1175"/>
          <p:cNvSpPr txBox="1"/>
          <p:nvPr>
            <p:ph idx="4" type="body"/>
          </p:nvPr>
        </p:nvSpPr>
        <p:spPr>
          <a:xfrm>
            <a:off x="4379260" y="2408887"/>
            <a:ext cx="3433500" cy="358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Font typeface="Poppins"/>
              <a:buNone/>
              <a:defRPr sz="2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7" name="Google Shape;487;g2cd33c23501_0_1175"/>
          <p:cNvSpPr txBox="1"/>
          <p:nvPr>
            <p:ph idx="5" type="body"/>
          </p:nvPr>
        </p:nvSpPr>
        <p:spPr>
          <a:xfrm>
            <a:off x="7920319" y="1690687"/>
            <a:ext cx="3433500" cy="618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dk1"/>
              </a:buClr>
              <a:buSzPts val="2400"/>
              <a:buFont typeface="Poppins SemiBold"/>
              <a:buNone/>
              <a:defRPr b="1" i="0" sz="1800">
                <a:solidFill>
                  <a:schemeClr val="accent3"/>
                </a:solidFill>
                <a:latin typeface="Poppins SemiBold"/>
                <a:ea typeface="Poppins SemiBold"/>
                <a:cs typeface="Poppins SemiBold"/>
                <a:sym typeface="Poppins SemiBold"/>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8" name="Google Shape;488;g2cd33c23501_0_1175"/>
          <p:cNvSpPr txBox="1"/>
          <p:nvPr>
            <p:ph idx="6" type="body"/>
          </p:nvPr>
        </p:nvSpPr>
        <p:spPr>
          <a:xfrm>
            <a:off x="7920319" y="2408887"/>
            <a:ext cx="3433500" cy="35847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1000"/>
              </a:spcBef>
              <a:spcAft>
                <a:spcPts val="0"/>
              </a:spcAft>
              <a:buClr>
                <a:schemeClr val="dk1"/>
              </a:buClr>
              <a:buSzPts val="1800"/>
              <a:buFont typeface="Poppins"/>
              <a:buNone/>
              <a:defRPr sz="2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489" name="Google Shape;489;g2cd33c23501_0_1175"/>
          <p:cNvCxnSpPr/>
          <p:nvPr/>
        </p:nvCxnSpPr>
        <p:spPr>
          <a:xfrm>
            <a:off x="838200" y="1690686"/>
            <a:ext cx="0" cy="4302900"/>
          </a:xfrm>
          <a:prstGeom prst="straightConnector1">
            <a:avLst/>
          </a:prstGeom>
          <a:noFill/>
          <a:ln cap="flat" cmpd="sng" w="12700">
            <a:solidFill>
              <a:schemeClr val="accent3"/>
            </a:solidFill>
            <a:prstDash val="solid"/>
            <a:miter lim="800000"/>
            <a:headEnd len="sm" w="sm" type="none"/>
            <a:tailEnd len="sm" w="sm" type="none"/>
          </a:ln>
        </p:spPr>
      </p:cxnSp>
      <p:cxnSp>
        <p:nvCxnSpPr>
          <p:cNvPr id="490" name="Google Shape;490;g2cd33c23501_0_1175"/>
          <p:cNvCxnSpPr/>
          <p:nvPr/>
        </p:nvCxnSpPr>
        <p:spPr>
          <a:xfrm>
            <a:off x="4379260" y="1690686"/>
            <a:ext cx="0" cy="4302900"/>
          </a:xfrm>
          <a:prstGeom prst="straightConnector1">
            <a:avLst/>
          </a:prstGeom>
          <a:noFill/>
          <a:ln cap="flat" cmpd="sng" w="12700">
            <a:solidFill>
              <a:schemeClr val="accent3"/>
            </a:solidFill>
            <a:prstDash val="solid"/>
            <a:miter lim="800000"/>
            <a:headEnd len="sm" w="sm" type="none"/>
            <a:tailEnd len="sm" w="sm" type="none"/>
          </a:ln>
        </p:spPr>
      </p:cxnSp>
      <p:cxnSp>
        <p:nvCxnSpPr>
          <p:cNvPr id="491" name="Google Shape;491;g2cd33c23501_0_1175"/>
          <p:cNvCxnSpPr/>
          <p:nvPr/>
        </p:nvCxnSpPr>
        <p:spPr>
          <a:xfrm>
            <a:off x="7920319" y="1690686"/>
            <a:ext cx="0" cy="4302900"/>
          </a:xfrm>
          <a:prstGeom prst="straightConnector1">
            <a:avLst/>
          </a:prstGeom>
          <a:noFill/>
          <a:ln cap="flat" cmpd="sng" w="12700">
            <a:solidFill>
              <a:schemeClr val="accent3"/>
            </a:solidFill>
            <a:prstDash val="solid"/>
            <a:miter lim="800000"/>
            <a:headEnd len="sm" w="sm" type="none"/>
            <a:tailEnd len="sm" w="sm" type="none"/>
          </a:ln>
        </p:spPr>
      </p:cxnSp>
      <p:sp>
        <p:nvSpPr>
          <p:cNvPr id="492" name="Google Shape;492;g2cd33c23501_0_1175"/>
          <p:cNvSpPr txBox="1"/>
          <p:nvPr>
            <p:ph type="title"/>
          </p:nvPr>
        </p:nvSpPr>
        <p:spPr>
          <a:xfrm>
            <a:off x="838200" y="499424"/>
            <a:ext cx="10515600" cy="10911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3" name="Google Shape;493;g2cd33c23501_0_1175"/>
          <p:cNvSpPr txBox="1"/>
          <p:nvPr>
            <p:ph idx="12" type="sldNum"/>
          </p:nvPr>
        </p:nvSpPr>
        <p:spPr>
          <a:xfrm>
            <a:off x="8929590" y="6422855"/>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200">
                <a:solidFill>
                  <a:srgbClr val="88898F"/>
                </a:solidFill>
                <a:latin typeface="Poppins"/>
                <a:ea typeface="Poppins"/>
                <a:cs typeface="Poppins"/>
                <a:sym typeface="Poppins"/>
              </a:defRPr>
            </a:lvl1pPr>
            <a:lvl2pPr indent="0" lvl="1" marL="0" rtl="0" algn="r">
              <a:spcBef>
                <a:spcPts val="0"/>
              </a:spcBef>
              <a:buNone/>
              <a:defRPr sz="1200">
                <a:solidFill>
                  <a:srgbClr val="88898F"/>
                </a:solidFill>
                <a:latin typeface="Poppins"/>
                <a:ea typeface="Poppins"/>
                <a:cs typeface="Poppins"/>
                <a:sym typeface="Poppins"/>
              </a:defRPr>
            </a:lvl2pPr>
            <a:lvl3pPr indent="0" lvl="2" marL="0" rtl="0" algn="r">
              <a:spcBef>
                <a:spcPts val="0"/>
              </a:spcBef>
              <a:buNone/>
              <a:defRPr sz="1200">
                <a:solidFill>
                  <a:srgbClr val="88898F"/>
                </a:solidFill>
                <a:latin typeface="Poppins"/>
                <a:ea typeface="Poppins"/>
                <a:cs typeface="Poppins"/>
                <a:sym typeface="Poppins"/>
              </a:defRPr>
            </a:lvl3pPr>
            <a:lvl4pPr indent="0" lvl="3" marL="0" rtl="0" algn="r">
              <a:spcBef>
                <a:spcPts val="0"/>
              </a:spcBef>
              <a:buNone/>
              <a:defRPr sz="1200">
                <a:solidFill>
                  <a:srgbClr val="88898F"/>
                </a:solidFill>
                <a:latin typeface="Poppins"/>
                <a:ea typeface="Poppins"/>
                <a:cs typeface="Poppins"/>
                <a:sym typeface="Poppins"/>
              </a:defRPr>
            </a:lvl4pPr>
            <a:lvl5pPr indent="0" lvl="4" marL="0" rtl="0" algn="r">
              <a:spcBef>
                <a:spcPts val="0"/>
              </a:spcBef>
              <a:buNone/>
              <a:defRPr sz="1200">
                <a:solidFill>
                  <a:srgbClr val="88898F"/>
                </a:solidFill>
                <a:latin typeface="Poppins"/>
                <a:ea typeface="Poppins"/>
                <a:cs typeface="Poppins"/>
                <a:sym typeface="Poppins"/>
              </a:defRPr>
            </a:lvl5pPr>
            <a:lvl6pPr indent="0" lvl="5" marL="0" rtl="0" algn="r">
              <a:spcBef>
                <a:spcPts val="0"/>
              </a:spcBef>
              <a:buNone/>
              <a:defRPr sz="1200">
                <a:solidFill>
                  <a:srgbClr val="88898F"/>
                </a:solidFill>
                <a:latin typeface="Poppins"/>
                <a:ea typeface="Poppins"/>
                <a:cs typeface="Poppins"/>
                <a:sym typeface="Poppins"/>
              </a:defRPr>
            </a:lvl6pPr>
            <a:lvl7pPr indent="0" lvl="6" marL="0" rtl="0" algn="r">
              <a:spcBef>
                <a:spcPts val="0"/>
              </a:spcBef>
              <a:buNone/>
              <a:defRPr sz="1200">
                <a:solidFill>
                  <a:srgbClr val="88898F"/>
                </a:solidFill>
                <a:latin typeface="Poppins"/>
                <a:ea typeface="Poppins"/>
                <a:cs typeface="Poppins"/>
                <a:sym typeface="Poppins"/>
              </a:defRPr>
            </a:lvl7pPr>
            <a:lvl8pPr indent="0" lvl="7" marL="0" rtl="0" algn="r">
              <a:spcBef>
                <a:spcPts val="0"/>
              </a:spcBef>
              <a:buNone/>
              <a:defRPr sz="1200">
                <a:solidFill>
                  <a:srgbClr val="88898F"/>
                </a:solidFill>
                <a:latin typeface="Poppins"/>
                <a:ea typeface="Poppins"/>
                <a:cs typeface="Poppins"/>
                <a:sym typeface="Poppins"/>
              </a:defRPr>
            </a:lvl8pPr>
            <a:lvl9pPr indent="0" lvl="8" marL="0" rtl="0" algn="r">
              <a:spcBef>
                <a:spcPts val="0"/>
              </a:spcBef>
              <a:buNone/>
              <a:defRPr sz="1200">
                <a:solidFill>
                  <a:srgbClr val="88898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ext-Bullets">
  <p:cSld name="6_Text-Bullets">
    <p:bg>
      <p:bgPr>
        <a:solidFill>
          <a:schemeClr val="lt1"/>
        </a:solidFill>
      </p:bgPr>
    </p:bg>
    <p:spTree>
      <p:nvGrpSpPr>
        <p:cNvPr id="48" name="Shape 48"/>
        <p:cNvGrpSpPr/>
        <p:nvPr/>
      </p:nvGrpSpPr>
      <p:grpSpPr>
        <a:xfrm>
          <a:off x="0" y="0"/>
          <a:ext cx="0" cy="0"/>
          <a:chOff x="0" y="0"/>
          <a:chExt cx="0" cy="0"/>
        </a:xfrm>
      </p:grpSpPr>
      <p:sp>
        <p:nvSpPr>
          <p:cNvPr id="49" name="Google Shape;49;p35"/>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50" name="Google Shape;50;p35"/>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cxnSp>
        <p:nvCxnSpPr>
          <p:cNvPr id="51" name="Google Shape;51;p35"/>
          <p:cNvCxnSpPr>
            <a:endCxn id="49" idx="0"/>
          </p:cNvCxnSpPr>
          <p:nvPr/>
        </p:nvCxnSpPr>
        <p:spPr>
          <a:xfrm>
            <a:off x="6096000" y="1447271"/>
            <a:ext cx="0" cy="497400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52" name="Google Shape;52;p35"/>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35"/>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54" name="Google Shape;54;p35"/>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55" name="Google Shape;55;p35"/>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56" name="Google Shape;56;p35"/>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57" name="Google Shape;57;p35"/>
          <p:cNvSpPr txBox="1"/>
          <p:nvPr>
            <p:ph idx="1" type="body"/>
          </p:nvPr>
        </p:nvSpPr>
        <p:spPr>
          <a:xfrm>
            <a:off x="419944" y="2242490"/>
            <a:ext cx="4984010" cy="36153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None/>
              <a:defRPr sz="18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5"/>
          <p:cNvSpPr txBox="1"/>
          <p:nvPr>
            <p:ph idx="2" type="body"/>
          </p:nvPr>
        </p:nvSpPr>
        <p:spPr>
          <a:xfrm>
            <a:off x="419944" y="200920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2E42FF"/>
              </a:buClr>
              <a:buSzPts val="1000"/>
              <a:buNone/>
              <a:defRPr sz="1000">
                <a:solidFill>
                  <a:srgbClr val="2E42FF"/>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5"/>
          <p:cNvSpPr txBox="1"/>
          <p:nvPr>
            <p:ph idx="3" type="body"/>
          </p:nvPr>
        </p:nvSpPr>
        <p:spPr>
          <a:xfrm>
            <a:off x="6760782" y="2242490"/>
            <a:ext cx="5011271" cy="3615399"/>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1000"/>
              </a:spcBef>
              <a:spcAft>
                <a:spcPts val="0"/>
              </a:spcAft>
              <a:buClr>
                <a:srgbClr val="2E42FF"/>
              </a:buClr>
              <a:buSzPts val="1400"/>
              <a:buFont typeface="Arial"/>
              <a:buChar char="•"/>
              <a:defRPr sz="14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5"/>
          <p:cNvSpPr txBox="1"/>
          <p:nvPr>
            <p:ph idx="4"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ly">
  <p:cSld name="16_Title Only">
    <p:bg>
      <p:bgPr>
        <a:solidFill>
          <a:schemeClr val="lt1"/>
        </a:solidFill>
      </p:bgPr>
    </p:bg>
    <p:spTree>
      <p:nvGrpSpPr>
        <p:cNvPr id="61" name="Shape 61"/>
        <p:cNvGrpSpPr/>
        <p:nvPr/>
      </p:nvGrpSpPr>
      <p:grpSpPr>
        <a:xfrm>
          <a:off x="0" y="0"/>
          <a:ext cx="0" cy="0"/>
          <a:chOff x="0" y="0"/>
          <a:chExt cx="0" cy="0"/>
        </a:xfrm>
      </p:grpSpPr>
      <p:sp>
        <p:nvSpPr>
          <p:cNvPr id="62" name="Google Shape;62;p32"/>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63" name="Google Shape;63;p32"/>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64" name="Google Shape;64;p32"/>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12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32"/>
          <p:cNvCxnSpPr/>
          <p:nvPr/>
        </p:nvCxnSpPr>
        <p:spPr>
          <a:xfrm rot="10800000">
            <a:off x="-72439" y="6421271"/>
            <a:ext cx="12264439" cy="0"/>
          </a:xfrm>
          <a:prstGeom prst="straightConnector1">
            <a:avLst/>
          </a:prstGeom>
          <a:noFill/>
          <a:ln cap="flat" cmpd="sng" w="9525">
            <a:solidFill>
              <a:srgbClr val="A5A5A5">
                <a:alpha val="40000"/>
              </a:srgbClr>
            </a:solidFill>
            <a:prstDash val="solid"/>
            <a:round/>
            <a:headEnd len="sm" w="sm" type="none"/>
            <a:tailEnd len="sm" w="sm" type="none"/>
          </a:ln>
        </p:spPr>
      </p:cxnSp>
      <p:sp>
        <p:nvSpPr>
          <p:cNvPr id="66" name="Google Shape;66;p32"/>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67" name="Google Shape;67;p32"/>
          <p:cNvPicPr preferRelativeResize="0"/>
          <p:nvPr/>
        </p:nvPicPr>
        <p:blipFill rotWithShape="1">
          <a:blip r:embed="rId3">
            <a:alphaModFix/>
          </a:blip>
          <a:srcRect b="-14127" l="0" r="81307" t="1"/>
          <a:stretch/>
        </p:blipFill>
        <p:spPr>
          <a:xfrm>
            <a:off x="11592089" y="272005"/>
            <a:ext cx="431022" cy="393513"/>
          </a:xfrm>
          <a:prstGeom prst="rect">
            <a:avLst/>
          </a:prstGeom>
          <a:noFill/>
          <a:ln>
            <a:noFill/>
          </a:ln>
        </p:spPr>
      </p:pic>
      <p:sp>
        <p:nvSpPr>
          <p:cNvPr id="68" name="Google Shape;68;p32"/>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SzPts val="28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SzPts val="2400"/>
              <a:buChar char="•"/>
              <a:defRPr/>
            </a:lvl2pPr>
            <a:lvl3pPr indent="-355600" lvl="2" marL="1371600" algn="l">
              <a:lnSpc>
                <a:spcPct val="100000"/>
              </a:lnSpc>
              <a:spcBef>
                <a:spcPts val="500"/>
              </a:spcBef>
              <a:spcAft>
                <a:spcPts val="0"/>
              </a:spcAft>
              <a:buSzPts val="20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4_Title Only">
    <p:bg>
      <p:bgPr>
        <a:solidFill>
          <a:schemeClr val="lt1"/>
        </a:solidFill>
      </p:bgPr>
    </p:bg>
    <p:spTree>
      <p:nvGrpSpPr>
        <p:cNvPr id="75" name="Shape 75"/>
        <p:cNvGrpSpPr/>
        <p:nvPr/>
      </p:nvGrpSpPr>
      <p:grpSpPr>
        <a:xfrm>
          <a:off x="0" y="0"/>
          <a:ext cx="0" cy="0"/>
          <a:chOff x="0" y="0"/>
          <a:chExt cx="0" cy="0"/>
        </a:xfrm>
      </p:grpSpPr>
      <p:sp>
        <p:nvSpPr>
          <p:cNvPr id="76" name="Google Shape;76;p39"/>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77" name="Google Shape;77;p39"/>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78" name="Google Shape;78;p39"/>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79" name="Google Shape;79;p39"/>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80" name="Google Shape;80;p39"/>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81" name="Google Shape;81;p39"/>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82" name="Google Shape;82;p39"/>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C">
  <p:cSld name="1_TOC">
    <p:bg>
      <p:bgPr>
        <a:solidFill>
          <a:schemeClr val="dk1"/>
        </a:solidFill>
      </p:bgPr>
    </p:bg>
    <p:spTree>
      <p:nvGrpSpPr>
        <p:cNvPr id="83" name="Shape 83"/>
        <p:cNvGrpSpPr/>
        <p:nvPr/>
      </p:nvGrpSpPr>
      <p:grpSpPr>
        <a:xfrm>
          <a:off x="0" y="0"/>
          <a:ext cx="0" cy="0"/>
          <a:chOff x="0" y="0"/>
          <a:chExt cx="0" cy="0"/>
        </a:xfrm>
      </p:grpSpPr>
      <p:pic>
        <p:nvPicPr>
          <p:cNvPr descr="A white letter on a black background&#10;&#10;Description automatically generated with low confidence" id="84" name="Google Shape;84;p46"/>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85" name="Google Shape;85;p46"/>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86" name="Google Shape;86;p46"/>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87" name="Google Shape;87;p46"/>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Light"/>
                <a:ea typeface="Poppins Light"/>
                <a:cs typeface="Poppins Light"/>
                <a:sym typeface="Poppins Light"/>
              </a:rPr>
              <a:t>©2024 Moderne, Inc.</a:t>
            </a:r>
            <a:endParaRPr b="0" i="0" sz="900" u="none" cap="none" strike="noStrike">
              <a:solidFill>
                <a:srgbClr val="EFEEFE"/>
              </a:solidFill>
              <a:latin typeface="Arial"/>
              <a:ea typeface="Arial"/>
              <a:cs typeface="Arial"/>
              <a:sym typeface="Arial"/>
            </a:endParaRPr>
          </a:p>
        </p:txBody>
      </p:sp>
      <p:pic>
        <p:nvPicPr>
          <p:cNvPr descr="A picture containing text, clipart&#10;&#10;Description automatically generated" id="88" name="Google Shape;88;p46"/>
          <p:cNvPicPr preferRelativeResize="0"/>
          <p:nvPr/>
        </p:nvPicPr>
        <p:blipFill rotWithShape="1">
          <a:blip r:embed="rId3">
            <a:alphaModFix/>
          </a:blip>
          <a:srcRect b="-14320" l="0" r="0" t="0"/>
          <a:stretch/>
        </p:blipFill>
        <p:spPr>
          <a:xfrm>
            <a:off x="11185262" y="388962"/>
            <a:ext cx="609341" cy="525438"/>
          </a:xfrm>
          <a:prstGeom prst="rect">
            <a:avLst/>
          </a:prstGeom>
          <a:noFill/>
          <a:ln>
            <a:noFill/>
          </a:ln>
        </p:spPr>
      </p:pic>
      <p:sp>
        <p:nvSpPr>
          <p:cNvPr id="89" name="Google Shape;89;p46"/>
          <p:cNvSpPr txBox="1"/>
          <p:nvPr>
            <p:ph idx="1" type="body"/>
          </p:nvPr>
        </p:nvSpPr>
        <p:spPr>
          <a:xfrm>
            <a:off x="6339727" y="1180044"/>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46"/>
          <p:cNvSpPr txBox="1"/>
          <p:nvPr>
            <p:ph idx="2" type="body"/>
          </p:nvPr>
        </p:nvSpPr>
        <p:spPr>
          <a:xfrm>
            <a:off x="6958291" y="1180044"/>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46"/>
          <p:cNvSpPr txBox="1"/>
          <p:nvPr>
            <p:ph idx="3" type="body"/>
          </p:nvPr>
        </p:nvSpPr>
        <p:spPr>
          <a:xfrm>
            <a:off x="6339727" y="210116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46"/>
          <p:cNvSpPr txBox="1"/>
          <p:nvPr>
            <p:ph idx="4" type="body"/>
          </p:nvPr>
        </p:nvSpPr>
        <p:spPr>
          <a:xfrm>
            <a:off x="6958291" y="210116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6"/>
          <p:cNvSpPr txBox="1"/>
          <p:nvPr>
            <p:ph idx="5" type="body"/>
          </p:nvPr>
        </p:nvSpPr>
        <p:spPr>
          <a:xfrm>
            <a:off x="6333564" y="303258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6"/>
          <p:cNvSpPr txBox="1"/>
          <p:nvPr>
            <p:ph idx="6" type="body"/>
          </p:nvPr>
        </p:nvSpPr>
        <p:spPr>
          <a:xfrm>
            <a:off x="6952128" y="303258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46"/>
          <p:cNvSpPr txBox="1"/>
          <p:nvPr>
            <p:ph idx="7" type="body"/>
          </p:nvPr>
        </p:nvSpPr>
        <p:spPr>
          <a:xfrm>
            <a:off x="6327401" y="396400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6"/>
          <p:cNvSpPr txBox="1"/>
          <p:nvPr>
            <p:ph idx="8" type="body"/>
          </p:nvPr>
        </p:nvSpPr>
        <p:spPr>
          <a:xfrm>
            <a:off x="6945965" y="396400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6"/>
          <p:cNvSpPr txBox="1"/>
          <p:nvPr>
            <p:ph idx="9" type="body"/>
          </p:nvPr>
        </p:nvSpPr>
        <p:spPr>
          <a:xfrm>
            <a:off x="6321238" y="4895427"/>
            <a:ext cx="612401" cy="773327"/>
          </a:xfrm>
          <a:prstGeom prst="rect">
            <a:avLst/>
          </a:prstGeom>
          <a:noFill/>
          <a:ln>
            <a:noFill/>
          </a:ln>
        </p:spPr>
        <p:txBody>
          <a:bodyPr anchorCtr="0" anchor="ctr" bIns="0" lIns="0" spcFirstLastPara="1" rIns="0" wrap="square" tIns="0">
            <a:noAutofit/>
          </a:bodyPr>
          <a:lstStyle>
            <a:lvl1pPr indent="-228600" lvl="0" marL="457200" algn="l">
              <a:lnSpc>
                <a:spcPct val="125000"/>
              </a:lnSpc>
              <a:spcBef>
                <a:spcPts val="1000"/>
              </a:spcBef>
              <a:spcAft>
                <a:spcPts val="0"/>
              </a:spcAft>
              <a:buClr>
                <a:srgbClr val="2E42FF"/>
              </a:buClr>
              <a:buSzPts val="2400"/>
              <a:buNone/>
              <a:defRPr sz="2400">
                <a:solidFill>
                  <a:srgbClr val="2E42FF"/>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98" name="Google Shape;98;p46"/>
          <p:cNvGrpSpPr/>
          <p:nvPr/>
        </p:nvGrpSpPr>
        <p:grpSpPr>
          <a:xfrm>
            <a:off x="6036720" y="1180045"/>
            <a:ext cx="4720367" cy="4488710"/>
            <a:chOff x="6036720" y="1302458"/>
            <a:chExt cx="5148542" cy="4488710"/>
          </a:xfrm>
        </p:grpSpPr>
        <p:sp>
          <p:nvSpPr>
            <p:cNvPr id="99" name="Google Shape;99;p46"/>
            <p:cNvSpPr/>
            <p:nvPr/>
          </p:nvSpPr>
          <p:spPr>
            <a:xfrm>
              <a:off x="6055209" y="1302458"/>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 name="Google Shape;100;p46"/>
            <p:cNvSpPr/>
            <p:nvPr/>
          </p:nvSpPr>
          <p:spPr>
            <a:xfrm>
              <a:off x="6055209" y="222358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 name="Google Shape;101;p46"/>
            <p:cNvSpPr/>
            <p:nvPr/>
          </p:nvSpPr>
          <p:spPr>
            <a:xfrm>
              <a:off x="6049046" y="315500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 name="Google Shape;102;p46"/>
            <p:cNvSpPr/>
            <p:nvPr/>
          </p:nvSpPr>
          <p:spPr>
            <a:xfrm>
              <a:off x="6042883" y="408642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 name="Google Shape;103;p46"/>
            <p:cNvSpPr/>
            <p:nvPr/>
          </p:nvSpPr>
          <p:spPr>
            <a:xfrm>
              <a:off x="6036720" y="5017841"/>
              <a:ext cx="5130053" cy="773327"/>
            </a:xfrm>
            <a:prstGeom prst="roundRect">
              <a:avLst>
                <a:gd fmla="val 50000" name="adj"/>
              </a:avLst>
            </a:prstGeom>
            <a:noFill/>
            <a:ln cap="flat" cmpd="sng" w="12700">
              <a:solidFill>
                <a:srgbClr val="2E42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4" name="Google Shape;104;p46"/>
          <p:cNvSpPr txBox="1"/>
          <p:nvPr>
            <p:ph idx="13" type="body"/>
          </p:nvPr>
        </p:nvSpPr>
        <p:spPr>
          <a:xfrm>
            <a:off x="6939802" y="4895427"/>
            <a:ext cx="3792633" cy="773327"/>
          </a:xfrm>
          <a:prstGeom prst="rect">
            <a:avLst/>
          </a:prstGeom>
          <a:noFill/>
          <a:ln>
            <a:noFill/>
          </a:ln>
        </p:spPr>
        <p:txBody>
          <a:bodyPr anchorCtr="0" anchor="ctr" bIns="0" lIns="0" spcFirstLastPara="1" rIns="0" wrap="square" tIns="0">
            <a:noAutofit/>
          </a:bodyPr>
          <a:lstStyle>
            <a:lvl1pPr indent="-228600" lvl="0" marL="457200" algn="l">
              <a:lnSpc>
                <a:spcPct val="150000"/>
              </a:lnSpc>
              <a:spcBef>
                <a:spcPts val="1000"/>
              </a:spcBef>
              <a:spcAft>
                <a:spcPts val="0"/>
              </a:spcAft>
              <a:buClr>
                <a:schemeClr val="lt1"/>
              </a:buClr>
              <a:buSzPts val="2000"/>
              <a:buNone/>
              <a:defRPr sz="2000">
                <a:solidFill>
                  <a:schemeClr val="lt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6"/>
          <p:cNvSpPr txBox="1"/>
          <p:nvPr/>
        </p:nvSpPr>
        <p:spPr>
          <a:xfrm>
            <a:off x="417646" y="1180044"/>
            <a:ext cx="211557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Poppins"/>
                <a:ea typeface="Poppins"/>
                <a:cs typeface="Poppins"/>
                <a:sym typeface="Poppins"/>
              </a:rPr>
              <a:t>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Only">
  <p:cSld name="13_Title Only">
    <p:bg>
      <p:bgPr>
        <a:solidFill>
          <a:schemeClr val="lt1"/>
        </a:solidFill>
      </p:bgPr>
    </p:bg>
    <p:spTree>
      <p:nvGrpSpPr>
        <p:cNvPr id="106" name="Shape 106"/>
        <p:cNvGrpSpPr/>
        <p:nvPr/>
      </p:nvGrpSpPr>
      <p:grpSpPr>
        <a:xfrm>
          <a:off x="0" y="0"/>
          <a:ext cx="0" cy="0"/>
          <a:chOff x="0" y="0"/>
          <a:chExt cx="0" cy="0"/>
        </a:xfrm>
      </p:grpSpPr>
      <p:sp>
        <p:nvSpPr>
          <p:cNvPr id="107" name="Google Shape;107;p44"/>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108" name="Google Shape;108;p44"/>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sp>
        <p:nvSpPr>
          <p:cNvPr id="109" name="Google Shape;109;p44"/>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10" name="Google Shape;110;p44"/>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11" name="Google Shape;111;p44"/>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pic>
        <p:nvPicPr>
          <p:cNvPr descr="Shape&#10;&#10;Description automatically generated with medium confidence" id="112" name="Google Shape;112;p44"/>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113" name="Google Shape;113;p44"/>
          <p:cNvSpPr txBox="1"/>
          <p:nvPr>
            <p:ph idx="1"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hree Column">
  <p:cSld name="5_Three Column">
    <p:bg>
      <p:bgPr>
        <a:solidFill>
          <a:schemeClr val="lt1"/>
        </a:solidFill>
      </p:bgPr>
    </p:bg>
    <p:spTree>
      <p:nvGrpSpPr>
        <p:cNvPr id="114" name="Shape 114"/>
        <p:cNvGrpSpPr/>
        <p:nvPr/>
      </p:nvGrpSpPr>
      <p:grpSpPr>
        <a:xfrm>
          <a:off x="0" y="0"/>
          <a:ext cx="0" cy="0"/>
          <a:chOff x="0" y="0"/>
          <a:chExt cx="0" cy="0"/>
        </a:xfrm>
      </p:grpSpPr>
      <p:sp>
        <p:nvSpPr>
          <p:cNvPr id="115" name="Google Shape;115;p43"/>
          <p:cNvSpPr/>
          <p:nvPr/>
        </p:nvSpPr>
        <p:spPr>
          <a:xfrm>
            <a:off x="0" y="6421271"/>
            <a:ext cx="12192000" cy="4367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oppins"/>
              <a:ea typeface="Poppins"/>
              <a:cs typeface="Poppins"/>
              <a:sym typeface="Poppins"/>
            </a:endParaRPr>
          </a:p>
        </p:txBody>
      </p:sp>
      <p:pic>
        <p:nvPicPr>
          <p:cNvPr descr="A white letter on a black background&#10;&#10;Description automatically generated with low confidence" id="116" name="Google Shape;116;p43"/>
          <p:cNvPicPr preferRelativeResize="0"/>
          <p:nvPr/>
        </p:nvPicPr>
        <p:blipFill rotWithShape="1">
          <a:blip r:embed="rId2">
            <a:alphaModFix/>
          </a:blip>
          <a:srcRect b="0" l="0" r="0" t="0"/>
          <a:stretch/>
        </p:blipFill>
        <p:spPr>
          <a:xfrm>
            <a:off x="439904" y="6538639"/>
            <a:ext cx="1031736" cy="182070"/>
          </a:xfrm>
          <a:prstGeom prst="rect">
            <a:avLst/>
          </a:prstGeom>
          <a:noFill/>
          <a:ln>
            <a:noFill/>
          </a:ln>
        </p:spPr>
      </p:pic>
      <p:grpSp>
        <p:nvGrpSpPr>
          <p:cNvPr id="117" name="Google Shape;117;p43"/>
          <p:cNvGrpSpPr/>
          <p:nvPr/>
        </p:nvGrpSpPr>
        <p:grpSpPr>
          <a:xfrm>
            <a:off x="4064087" y="1445943"/>
            <a:ext cx="4085857" cy="4975327"/>
            <a:chOff x="4064087" y="1445943"/>
            <a:chExt cx="4085857" cy="5435207"/>
          </a:xfrm>
        </p:grpSpPr>
        <p:cxnSp>
          <p:nvCxnSpPr>
            <p:cNvPr id="118" name="Google Shape;118;p43"/>
            <p:cNvCxnSpPr/>
            <p:nvPr/>
          </p:nvCxnSpPr>
          <p:spPr>
            <a:xfrm>
              <a:off x="4064087" y="1447216"/>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119" name="Google Shape;119;p43"/>
            <p:cNvCxnSpPr/>
            <p:nvPr/>
          </p:nvCxnSpPr>
          <p:spPr>
            <a:xfrm>
              <a:off x="8149944" y="1445943"/>
              <a:ext cx="0" cy="5433934"/>
            </a:xfrm>
            <a:prstGeom prst="straightConnector1">
              <a:avLst/>
            </a:prstGeom>
            <a:noFill/>
            <a:ln cap="flat" cmpd="sng" w="9525">
              <a:solidFill>
                <a:srgbClr val="A5A5A5">
                  <a:alpha val="40000"/>
                </a:srgbClr>
              </a:solidFill>
              <a:prstDash val="solid"/>
              <a:miter lim="800000"/>
              <a:headEnd len="sm" w="sm" type="none"/>
              <a:tailEnd len="sm" w="sm" type="none"/>
            </a:ln>
          </p:spPr>
        </p:cxnSp>
      </p:grpSp>
      <p:sp>
        <p:nvSpPr>
          <p:cNvPr id="120" name="Google Shape;120;p43"/>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cxnSp>
        <p:nvCxnSpPr>
          <p:cNvPr id="121" name="Google Shape;121;p43"/>
          <p:cNvCxnSpPr/>
          <p:nvPr/>
        </p:nvCxnSpPr>
        <p:spPr>
          <a:xfrm rot="10800000">
            <a:off x="-72439" y="6421271"/>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22" name="Google Shape;122;p43"/>
          <p:cNvSpPr txBox="1"/>
          <p:nvPr/>
        </p:nvSpPr>
        <p:spPr>
          <a:xfrm>
            <a:off x="5141259" y="6526835"/>
            <a:ext cx="1909482" cy="2307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900" u="none" cap="none" strike="noStrike">
                <a:solidFill>
                  <a:srgbClr val="EFEEFE"/>
                </a:solidFill>
                <a:latin typeface="Poppins"/>
                <a:ea typeface="Poppins"/>
                <a:cs typeface="Poppins"/>
                <a:sym typeface="Poppins"/>
              </a:rPr>
              <a:t>©2024 Moderne, Inc.</a:t>
            </a:r>
            <a:endParaRPr b="0" i="0" sz="900" u="none" cap="none" strike="noStrike">
              <a:solidFill>
                <a:srgbClr val="EFEEFE"/>
              </a:solidFill>
              <a:latin typeface="Poppins"/>
              <a:ea typeface="Poppins"/>
              <a:cs typeface="Poppins"/>
              <a:sym typeface="Poppins"/>
            </a:endParaRPr>
          </a:p>
        </p:txBody>
      </p:sp>
      <p:cxnSp>
        <p:nvCxnSpPr>
          <p:cNvPr id="123" name="Google Shape;123;p43"/>
          <p:cNvCxnSpPr/>
          <p:nvPr/>
        </p:nvCxnSpPr>
        <p:spPr>
          <a:xfrm rot="10800000">
            <a:off x="-72439" y="2963640"/>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124" name="Google Shape;124;p43"/>
          <p:cNvCxnSpPr/>
          <p:nvPr/>
        </p:nvCxnSpPr>
        <p:spPr>
          <a:xfrm rot="10800000">
            <a:off x="-72439" y="1445824"/>
            <a:ext cx="12264439" cy="0"/>
          </a:xfrm>
          <a:prstGeom prst="straightConnector1">
            <a:avLst/>
          </a:prstGeom>
          <a:noFill/>
          <a:ln cap="flat" cmpd="sng" w="9525">
            <a:solidFill>
              <a:srgbClr val="A5A5A5">
                <a:alpha val="40000"/>
              </a:srgbClr>
            </a:solidFill>
            <a:prstDash val="solid"/>
            <a:miter lim="800000"/>
            <a:headEnd len="sm" w="sm" type="none"/>
            <a:tailEnd len="sm" w="sm" type="none"/>
          </a:ln>
        </p:spPr>
      </p:cxnSp>
      <p:pic>
        <p:nvPicPr>
          <p:cNvPr descr="Shape&#10;&#10;Description automatically generated with medium confidence" id="125" name="Google Shape;125;p43"/>
          <p:cNvPicPr preferRelativeResize="0"/>
          <p:nvPr/>
        </p:nvPicPr>
        <p:blipFill rotWithShape="1">
          <a:blip r:embed="rId3">
            <a:alphaModFix/>
          </a:blip>
          <a:srcRect b="-14127" l="0" r="0" t="0"/>
          <a:stretch/>
        </p:blipFill>
        <p:spPr>
          <a:xfrm>
            <a:off x="11592089" y="272005"/>
            <a:ext cx="431022" cy="393513"/>
          </a:xfrm>
          <a:prstGeom prst="rect">
            <a:avLst/>
          </a:prstGeom>
          <a:noFill/>
          <a:ln>
            <a:noFill/>
          </a:ln>
        </p:spPr>
      </p:pic>
      <p:sp>
        <p:nvSpPr>
          <p:cNvPr id="126" name="Google Shape;126;p43"/>
          <p:cNvSpPr txBox="1"/>
          <p:nvPr>
            <p:ph idx="1" type="body"/>
          </p:nvPr>
        </p:nvSpPr>
        <p:spPr>
          <a:xfrm>
            <a:off x="419944"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43"/>
          <p:cNvSpPr txBox="1"/>
          <p:nvPr>
            <p:ph idx="2" type="body"/>
          </p:nvPr>
        </p:nvSpPr>
        <p:spPr>
          <a:xfrm>
            <a:off x="419944"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43"/>
          <p:cNvSpPr txBox="1"/>
          <p:nvPr>
            <p:ph idx="3" type="body"/>
          </p:nvPr>
        </p:nvSpPr>
        <p:spPr>
          <a:xfrm>
            <a:off x="4657492" y="2150921"/>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43"/>
          <p:cNvSpPr txBox="1"/>
          <p:nvPr>
            <p:ph idx="4" type="body"/>
          </p:nvPr>
        </p:nvSpPr>
        <p:spPr>
          <a:xfrm>
            <a:off x="4657492" y="1917637"/>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43"/>
          <p:cNvSpPr txBox="1"/>
          <p:nvPr>
            <p:ph idx="5" type="body"/>
          </p:nvPr>
        </p:nvSpPr>
        <p:spPr>
          <a:xfrm>
            <a:off x="8736843" y="2148774"/>
            <a:ext cx="2855246" cy="34090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solidFill>
                  <a:schemeClr val="dk1"/>
                </a:solidFill>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43"/>
          <p:cNvSpPr txBox="1"/>
          <p:nvPr>
            <p:ph idx="6" type="body"/>
          </p:nvPr>
        </p:nvSpPr>
        <p:spPr>
          <a:xfrm>
            <a:off x="8736843" y="1915490"/>
            <a:ext cx="2855246" cy="1831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000"/>
              <a:buNone/>
              <a:defRPr sz="1000">
                <a:solidFill>
                  <a:schemeClr val="dk1"/>
                </a:solidFill>
                <a:latin typeface="Poppins"/>
                <a:ea typeface="Poppins"/>
                <a:cs typeface="Poppins"/>
                <a:sym typeface="Poppins"/>
              </a:defRPr>
            </a:lvl1pPr>
            <a:lvl2pPr indent="-304800" lvl="1" marL="914400" algn="ctr">
              <a:lnSpc>
                <a:spcPct val="100000"/>
              </a:lnSpc>
              <a:spcBef>
                <a:spcPts val="500"/>
              </a:spcBef>
              <a:spcAft>
                <a:spcPts val="0"/>
              </a:spcAft>
              <a:buClr>
                <a:schemeClr val="lt1"/>
              </a:buClr>
              <a:buSzPts val="1200"/>
              <a:buChar char="•"/>
              <a:defRPr sz="1200">
                <a:solidFill>
                  <a:schemeClr val="lt1"/>
                </a:solidFill>
              </a:defRPr>
            </a:lvl2pPr>
            <a:lvl3pPr indent="-304800" lvl="2" marL="1371600" algn="ctr">
              <a:lnSpc>
                <a:spcPct val="100000"/>
              </a:lnSpc>
              <a:spcBef>
                <a:spcPts val="500"/>
              </a:spcBef>
              <a:spcAft>
                <a:spcPts val="0"/>
              </a:spcAft>
              <a:buClr>
                <a:schemeClr val="lt1"/>
              </a:buClr>
              <a:buSzPts val="1200"/>
              <a:buChar char="•"/>
              <a:defRPr sz="1200">
                <a:solidFill>
                  <a:schemeClr val="lt1"/>
                </a:solidFill>
              </a:defRPr>
            </a:lvl3pPr>
            <a:lvl4pPr indent="-304800" lvl="3" marL="1828800" algn="ctr">
              <a:lnSpc>
                <a:spcPct val="100000"/>
              </a:lnSpc>
              <a:spcBef>
                <a:spcPts val="500"/>
              </a:spcBef>
              <a:spcAft>
                <a:spcPts val="0"/>
              </a:spcAft>
              <a:buClr>
                <a:schemeClr val="lt1"/>
              </a:buClr>
              <a:buSzPts val="1200"/>
              <a:buChar char="•"/>
              <a:defRPr sz="1200">
                <a:solidFill>
                  <a:schemeClr val="lt1"/>
                </a:solidFill>
              </a:defRPr>
            </a:lvl4pPr>
            <a:lvl5pPr indent="-304800" lvl="4" marL="2286000" algn="ctr">
              <a:lnSpc>
                <a:spcPct val="100000"/>
              </a:lnSpc>
              <a:spcBef>
                <a:spcPts val="500"/>
              </a:spcBef>
              <a:spcAft>
                <a:spcPts val="0"/>
              </a:spcAft>
              <a:buClr>
                <a:schemeClr val="lt1"/>
              </a:buClr>
              <a:buSzPts val="1200"/>
              <a:buChar char="•"/>
              <a:defRPr sz="12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3"/>
          <p:cNvSpPr txBox="1"/>
          <p:nvPr>
            <p:ph idx="7" type="body"/>
          </p:nvPr>
        </p:nvSpPr>
        <p:spPr>
          <a:xfrm>
            <a:off x="523876" y="457384"/>
            <a:ext cx="7495862" cy="706158"/>
          </a:xfrm>
          <a:prstGeom prst="rect">
            <a:avLst/>
          </a:prstGeom>
          <a:noFill/>
          <a:ln>
            <a:noFill/>
          </a:ln>
        </p:spPr>
        <p:txBody>
          <a:bodyPr anchorCtr="0" anchor="ctr" bIns="0" lIns="0" spcFirstLastPara="1" rIns="0" wrap="square" tIns="0">
            <a:normAutofit/>
          </a:bodyPr>
          <a:lstStyle>
            <a:lvl1pPr indent="-228600" lvl="0" marL="457200" algn="l">
              <a:lnSpc>
                <a:spcPct val="100000"/>
              </a:lnSpc>
              <a:spcBef>
                <a:spcPts val="1000"/>
              </a:spcBef>
              <a:spcAft>
                <a:spcPts val="0"/>
              </a:spcAft>
              <a:buClr>
                <a:schemeClr val="dk1"/>
              </a:buClr>
              <a:buSzPts val="3000"/>
              <a:buNone/>
              <a:defRPr sz="3000">
                <a:solidFill>
                  <a:schemeClr val="dk1"/>
                </a:solidFill>
                <a:latin typeface="Poppins"/>
                <a:ea typeface="Poppins"/>
                <a:cs typeface="Poppins"/>
                <a:sym typeface="Poppins"/>
              </a:defRPr>
            </a:lvl1pPr>
            <a:lvl2pPr indent="-381000" lvl="1" marL="914400" algn="l">
              <a:lnSpc>
                <a:spcPct val="100000"/>
              </a:lnSpc>
              <a:spcBef>
                <a:spcPts val="500"/>
              </a:spcBef>
              <a:spcAft>
                <a:spcPts val="0"/>
              </a:spcAft>
              <a:buClr>
                <a:schemeClr val="dk1"/>
              </a:buClr>
              <a:buSzPts val="2400"/>
              <a:buChar char="•"/>
              <a:defRPr/>
            </a:lvl2pPr>
            <a:lvl3pPr indent="-355600" lvl="2" marL="1371600" algn="l">
              <a:lnSpc>
                <a:spcPct val="100000"/>
              </a:lnSpc>
              <a:spcBef>
                <a:spcPts val="500"/>
              </a:spcBef>
              <a:spcAft>
                <a:spcPts val="0"/>
              </a:spcAft>
              <a:buClr>
                <a:schemeClr val="dk1"/>
              </a:buClr>
              <a:buSzPts val="20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1" Type="http://schemas.openxmlformats.org/officeDocument/2006/relationships/theme" Target="../theme/theme2.xml"/><Relationship Id="rId10" Type="http://schemas.openxmlformats.org/officeDocument/2006/relationships/slideLayout" Target="../slideLayouts/slideLayout15.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theme" Target="../theme/theme3.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4.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Poppins"/>
              <a:buNone/>
              <a:defRPr b="0" i="0" sz="44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Poppins"/>
                <a:ea typeface="Poppins"/>
                <a:cs typeface="Poppins"/>
                <a:sym typeface="Poppi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Poppins"/>
                <a:ea typeface="Poppins"/>
                <a:cs typeface="Poppins"/>
                <a:sym typeface="Poppins"/>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Poppins"/>
                <a:ea typeface="Poppins"/>
                <a:cs typeface="Poppins"/>
                <a:sym typeface="Poppins"/>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Poppins"/>
              <a:buNone/>
              <a:defRPr b="0" i="0" sz="44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 name="Google Shape;7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Poppins"/>
                <a:ea typeface="Poppins"/>
                <a:cs typeface="Poppins"/>
                <a:sym typeface="Poppi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Poppins"/>
                <a:ea typeface="Poppins"/>
                <a:cs typeface="Poppins"/>
                <a:sym typeface="Poppins"/>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Poppins"/>
                <a:ea typeface="Poppins"/>
                <a:cs typeface="Poppins"/>
                <a:sym typeface="Poppins"/>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Poppins"/>
              <a:buNone/>
              <a:defRPr b="0" i="0" sz="44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8" name="Google Shape;21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Poppins"/>
                <a:ea typeface="Poppins"/>
                <a:cs typeface="Poppins"/>
                <a:sym typeface="Poppi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Poppins"/>
                <a:ea typeface="Poppins"/>
                <a:cs typeface="Poppins"/>
                <a:sym typeface="Poppins"/>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Poppins"/>
                <a:ea typeface="Poppins"/>
                <a:cs typeface="Poppins"/>
                <a:sym typeface="Poppins"/>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9" name="Google Shape;21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0" name="Google Shape;22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1" name="Google Shape;22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g2cd33c23501_0_10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4400"/>
              <a:buFont typeface="Poppins"/>
              <a:buNone/>
              <a:defRPr b="0" i="0" sz="4400" u="none" cap="none" strike="noStrike">
                <a:solidFill>
                  <a:schemeClr val="dk1"/>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9" name="Google Shape;319;g2cd33c23501_0_10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Poppins"/>
                <a:ea typeface="Poppins"/>
                <a:cs typeface="Poppins"/>
                <a:sym typeface="Poppins"/>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Poppins"/>
                <a:ea typeface="Poppins"/>
                <a:cs typeface="Poppins"/>
                <a:sym typeface="Poppins"/>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Poppins"/>
                <a:ea typeface="Poppins"/>
                <a:cs typeface="Poppins"/>
                <a:sym typeface="Poppins"/>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0" name="Google Shape;320;g2cd33c23501_0_10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1" name="Google Shape;321;g2cd33c23501_0_10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98F"/>
                </a:solidFill>
                <a:latin typeface="Poppins"/>
                <a:ea typeface="Poppins"/>
                <a:cs typeface="Poppins"/>
                <a:sym typeface="Poppi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2" name="Google Shape;322;g2cd33c23501_0_10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98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0.jpg"/><Relationship Id="rId4" Type="http://schemas.openxmlformats.org/officeDocument/2006/relationships/hyperlink" Target="https://www.it-cisq.org/wp-content/uploads/sites/6/2022/11/CPSQ-Report-Nov-22-2.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124.png"/><Relationship Id="rId5"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1.jp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0" Type="http://schemas.openxmlformats.org/officeDocument/2006/relationships/image" Target="../media/image66.png"/><Relationship Id="rId22" Type="http://schemas.openxmlformats.org/officeDocument/2006/relationships/image" Target="../media/image68.png"/><Relationship Id="rId21" Type="http://schemas.openxmlformats.org/officeDocument/2006/relationships/image" Target="../media/image70.png"/><Relationship Id="rId24" Type="http://schemas.openxmlformats.org/officeDocument/2006/relationships/image" Target="../media/image92.png"/><Relationship Id="rId23" Type="http://schemas.openxmlformats.org/officeDocument/2006/relationships/image" Target="../media/image67.png"/><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39.png"/><Relationship Id="rId9" Type="http://schemas.openxmlformats.org/officeDocument/2006/relationships/image" Target="../media/image54.png"/><Relationship Id="rId26" Type="http://schemas.openxmlformats.org/officeDocument/2006/relationships/image" Target="../media/image75.png"/><Relationship Id="rId25" Type="http://schemas.openxmlformats.org/officeDocument/2006/relationships/image" Target="../media/image82.png"/><Relationship Id="rId28" Type="http://schemas.openxmlformats.org/officeDocument/2006/relationships/image" Target="../media/image76.png"/><Relationship Id="rId27" Type="http://schemas.openxmlformats.org/officeDocument/2006/relationships/image" Target="../media/image71.png"/><Relationship Id="rId5" Type="http://schemas.openxmlformats.org/officeDocument/2006/relationships/image" Target="../media/image61.png"/><Relationship Id="rId6" Type="http://schemas.openxmlformats.org/officeDocument/2006/relationships/image" Target="../media/image48.png"/><Relationship Id="rId29" Type="http://schemas.openxmlformats.org/officeDocument/2006/relationships/image" Target="../media/image74.png"/><Relationship Id="rId7" Type="http://schemas.openxmlformats.org/officeDocument/2006/relationships/image" Target="../media/image47.png"/><Relationship Id="rId8" Type="http://schemas.openxmlformats.org/officeDocument/2006/relationships/image" Target="../media/image50.png"/><Relationship Id="rId31" Type="http://schemas.openxmlformats.org/officeDocument/2006/relationships/image" Target="../media/image80.png"/><Relationship Id="rId30" Type="http://schemas.openxmlformats.org/officeDocument/2006/relationships/image" Target="../media/image73.png"/><Relationship Id="rId11" Type="http://schemas.openxmlformats.org/officeDocument/2006/relationships/image" Target="../media/image53.png"/><Relationship Id="rId10" Type="http://schemas.openxmlformats.org/officeDocument/2006/relationships/image" Target="../media/image46.png"/><Relationship Id="rId32" Type="http://schemas.openxmlformats.org/officeDocument/2006/relationships/image" Target="../media/image77.png"/><Relationship Id="rId13" Type="http://schemas.openxmlformats.org/officeDocument/2006/relationships/image" Target="../media/image63.png"/><Relationship Id="rId12"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5.png"/><Relationship Id="rId17" Type="http://schemas.openxmlformats.org/officeDocument/2006/relationships/image" Target="../media/image62.png"/><Relationship Id="rId16" Type="http://schemas.openxmlformats.org/officeDocument/2006/relationships/image" Target="../media/image65.png"/><Relationship Id="rId19" Type="http://schemas.openxmlformats.org/officeDocument/2006/relationships/image" Target="../media/image72.png"/><Relationship Id="rId18"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hyperlink" Target="https://docs.openrewrite.org/concepts-explanations/lossless-semantic-trees" TargetMode="External"/><Relationship Id="rId4" Type="http://schemas.openxmlformats.org/officeDocument/2006/relationships/hyperlink" Target="https://docs.openrewrite.org/concepts-explanations/lossless-semantic-trees" TargetMode="External"/><Relationship Id="rId5" Type="http://schemas.openxmlformats.org/officeDocument/2006/relationships/hyperlink" Target="https://docs.openrewrite.org/concepts-explanations/lst-examples" TargetMode="External"/><Relationship Id="rId6" Type="http://schemas.openxmlformats.org/officeDocument/2006/relationships/hyperlink" Target="https://docs.openrewrite.org/concepts-explanations/tree-visiting-printer" TargetMode="External"/><Relationship Id="rId7" Type="http://schemas.openxmlformats.org/officeDocument/2006/relationships/image" Target="../media/image1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hyperlink" Target="https://docs.openrewrite.org/concepts-explanations/recipes" TargetMode="External"/><Relationship Id="rId4" Type="http://schemas.openxmlformats.org/officeDocument/2006/relationships/hyperlink" Target="https://docs.openrewrite.org/authoring-recipes/types-of-recipes" TargetMode="External"/><Relationship Id="rId5"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hyperlink" Target="https://docs.openrewrite.org/reference/yaml-format-reference" TargetMode="External"/><Relationship Id="rId4" Type="http://schemas.openxmlformats.org/officeDocument/2006/relationships/hyperlink" Target="http://www.youtube.com/watch?v=RM4Ar0UnvNw" TargetMode="External"/><Relationship Id="rId5" Type="http://schemas.openxmlformats.org/officeDocument/2006/relationships/image" Target="../media/image8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hyperlink" Target="https://plugins.jetbrains.com/plugin/23814-openrewrite" TargetMode="External"/><Relationship Id="rId4" Type="http://schemas.openxmlformats.org/officeDocument/2006/relationships/hyperlink" Target="http://www.youtube.com/watch?v=ULFnBwnTZ9E" TargetMode="External"/><Relationship Id="rId5" Type="http://schemas.openxmlformats.org/officeDocument/2006/relationships/image" Target="../media/image1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hyperlink" Target="https://docs.openrewrite.org/reference/yaml-format-reference#preconditions" TargetMode="External"/><Relationship Id="rId4" Type="http://schemas.openxmlformats.org/officeDocument/2006/relationships/hyperlink" Target="http://www.youtube.com/watch?v=7jRuXiX3xuw" TargetMode="External"/><Relationship Id="rId5" Type="http://schemas.openxmlformats.org/officeDocument/2006/relationships/image" Target="../media/image8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s://docs.openrewrite.org/authoring-recipes/refaster-recipes" TargetMode="External"/><Relationship Id="rId4" Type="http://schemas.openxmlformats.org/officeDocument/2006/relationships/hyperlink" Target="http://www.youtube.com/watch?v=ZuUESGhJFlc" TargetMode="External"/><Relationship Id="rId5" Type="http://schemas.openxmlformats.org/officeDocument/2006/relationships/image" Target="../media/image8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hyperlink" Target="https://github.com/moderneinc/rewrite-recipe-start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s://docs.openrewrite.org/concepts-explanations/visitors" TargetMode="External"/><Relationship Id="rId4" Type="http://schemas.openxmlformats.org/officeDocument/2006/relationships/hyperlink" Target="http://www.youtube.com/watch?v=BLCW9Ql7swI" TargetMode="External"/><Relationship Id="rId5" Type="http://schemas.openxmlformats.org/officeDocument/2006/relationships/image" Target="../media/image8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docs.openrewrite.org/authoring-recipes/writing-a-java-refactoring-recipe" TargetMode="External"/><Relationship Id="rId4" Type="http://schemas.openxmlformats.org/officeDocument/2006/relationships/hyperlink" Target="http://www.youtube.com/watch?v=O3Se9Q25GCg" TargetMode="External"/><Relationship Id="rId5" Type="http://schemas.openxmlformats.org/officeDocument/2006/relationships/image" Target="../media/image8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docs.openrewrite.org/authoring-recipes/recipe-testing" TargetMode="External"/><Relationship Id="rId4" Type="http://schemas.openxmlformats.org/officeDocument/2006/relationships/hyperlink" Target="http://www.youtube.com/watch?v=JAC9UIE80fs" TargetMode="External"/><Relationship Id="rId5" Type="http://schemas.openxmlformats.org/officeDocument/2006/relationships/image" Target="../media/image8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docs.openrewrite.org/concepts-explanations/javatemplate" TargetMode="External"/><Relationship Id="rId4" Type="http://schemas.openxmlformats.org/officeDocument/2006/relationships/hyperlink" Target="https://docs.openrewrite.org/authoring-recipes/modifying-methods-with-javatemplate" TargetMode="External"/><Relationship Id="rId5" Type="http://schemas.openxmlformats.org/officeDocument/2006/relationships/hyperlink" Target="http://www.youtube.com/watch?v=OB_tqS356qU" TargetMode="External"/><Relationship Id="rId6" Type="http://schemas.openxmlformats.org/officeDocument/2006/relationships/image" Target="../media/image9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hyperlink" Target="https://docs.openrewrite.org/authoring-recipes/recipe-conventions-and-best-practices" TargetMode="External"/><Relationship Id="rId4" Type="http://schemas.openxmlformats.org/officeDocument/2006/relationships/hyperlink" Target="http://www.youtube.com/watch?v=qKbUM5lKjPE" TargetMode="External"/><Relationship Id="rId5" Type="http://schemas.openxmlformats.org/officeDocument/2006/relationships/image" Target="../media/image9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s://docs.openrewrite.org/authoring-recipes/writing-recipes-over-multiple-source-file-types" TargetMode="External"/><Relationship Id="rId4" Type="http://schemas.openxmlformats.org/officeDocument/2006/relationships/hyperlink" Target="http://www.youtube.com/watch?v=xio6F53bar4" TargetMode="External"/><Relationship Id="rId5" Type="http://schemas.openxmlformats.org/officeDocument/2006/relationships/image" Target="../media/image9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docs.moderne.io/user-documentation/moderne-platform/getting-started/data-tables" TargetMode="External"/><Relationship Id="rId4" Type="http://schemas.openxmlformats.org/officeDocument/2006/relationships/hyperlink" Target="http://www.youtube.com/watch?v=B-yh153_Fng" TargetMode="External"/><Relationship Id="rId5" Type="http://schemas.openxmlformats.org/officeDocument/2006/relationships/image" Target="../media/image9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docs.openrewrite.org/authoring-recipes/multiple-versions" TargetMode="Externa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hyperlink" Target="http://www.youtube.com/watch?v=Q-ej2lCJHRs" TargetMode="External"/><Relationship Id="rId4" Type="http://schemas.openxmlformats.org/officeDocument/2006/relationships/image" Target="../media/image9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4.png"/><Relationship Id="rId4" Type="http://schemas.openxmlformats.org/officeDocument/2006/relationships/image" Target="../media/image120.png"/><Relationship Id="rId5"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10.png"/><Relationship Id="rId4" Type="http://schemas.openxmlformats.org/officeDocument/2006/relationships/image" Target="../media/image97.png"/><Relationship Id="rId5"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07.jp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09.png"/><Relationship Id="rId7"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hyperlink" Target="https://docs.moderne.io/user-documentation/moderne-platform/getting-started/data-tables" TargetMode="External"/><Relationship Id="rId4" Type="http://schemas.openxmlformats.org/officeDocument/2006/relationships/hyperlink" Target="https://docs.moderne.io/user-documentation/moderne-platform/getting-started/visualizations" TargetMode="External"/><Relationship Id="rId5" Type="http://schemas.openxmlformats.org/officeDocument/2006/relationships/hyperlink" Target="https://docs.moderne.io/user-documentation/moderne-platform/getting-started/dev-center" TargetMode="External"/><Relationship Id="rId6" Type="http://schemas.openxmlformats.org/officeDocument/2006/relationships/hyperlink" Target="https://docs.moderne.io/user-documentation/workshops/moderne-cli-exercise" TargetMode="External"/><Relationship Id="rId7" Type="http://schemas.openxmlformats.org/officeDocument/2006/relationships/hyperlink" Target="https://docs.moderne.io/user-documentation/moderne-platform/getting-started/running-your-first-recipe" TargetMode="External"/><Relationship Id="rId8" Type="http://schemas.openxmlformats.org/officeDocument/2006/relationships/hyperlink" Target="https://docs.moderne.io/user-documentation/moderne-platform/how-to-guides/recipe-build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docs.openrewrite.org/running-recipes" TargetMode="External"/><Relationship Id="rId4" Type="http://schemas.openxmlformats.org/officeDocument/2006/relationships/hyperlink" Target="https://docs.openrewrite.org/recipes" TargetMode="External"/><Relationship Id="rId9" Type="http://schemas.openxmlformats.org/officeDocument/2006/relationships/hyperlink" Target="https://docs.openrewrite.org/concepts-explanations" TargetMode="External"/><Relationship Id="rId5" Type="http://schemas.openxmlformats.org/officeDocument/2006/relationships/hyperlink" Target="https://docs.moderne.io/user-documentation/workshops/migrate-your-own-project" TargetMode="External"/><Relationship Id="rId6" Type="http://schemas.openxmlformats.org/officeDocument/2006/relationships/hyperlink" Target="https://app.moderne.io/devcenter/Netflix%20%2B%20Spring%20%2B%20Apache" TargetMode="External"/><Relationship Id="rId7" Type="http://schemas.openxmlformats.org/officeDocument/2006/relationships/hyperlink" Target="https://app.moderne.io/devcenter/Netflix%20%2B%20Spring%20%2B%20Apache" TargetMode="External"/><Relationship Id="rId8" Type="http://schemas.openxmlformats.org/officeDocument/2006/relationships/hyperlink" Target="https://app.moderne.io/devcenter/Netflix%20%2B%20Spring%20%2B%20Apache" TargetMode="External"/><Relationship Id="rId11" Type="http://schemas.openxmlformats.org/officeDocument/2006/relationships/hyperlink" Target="https://join.slack.com/t/rewriteoss/shared_invite/zt-nj42n3ea-b~62rIHzb3Vo0E1APKCXEA" TargetMode="External"/><Relationship Id="rId10" Type="http://schemas.openxmlformats.org/officeDocument/2006/relationships/hyperlink" Target="https://docs.openrewrite.org/authoring-recipes" TargetMode="External"/><Relationship Id="rId13" Type="http://schemas.openxmlformats.org/officeDocument/2006/relationships/hyperlink" Target="https://docs.moderne.io/user-documentation/community-office-hours" TargetMode="External"/><Relationship Id="rId12" Type="http://schemas.openxmlformats.org/officeDocument/2006/relationships/hyperlink" Target="https://github.com/orgs/openrewrite/projects/4/views/10?filterQuery=-label%3A%22parser*%22+label%3A%22good+first+issue%22" TargetMode="External"/><Relationship Id="rId14"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github.com/moderneinc/rewrite-recipe-start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github.com/moderneinc/rewrite-recipe-start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docs.openrewrite.org/reference/yaml-format-reference" TargetMode="External"/><Relationship Id="rId4" Type="http://schemas.openxmlformats.org/officeDocument/2006/relationships/hyperlink" Target="https://docs.openrewrite.org/reference/method-patterns" TargetMode="External"/><Relationship Id="rId5" Type="http://schemas.openxmlformats.org/officeDocument/2006/relationships/hyperlink" Target="https://docs.openrewrite.org/authoring-recipes/refaster-recipes" TargetMode="External"/><Relationship Id="rId6" Type="http://schemas.openxmlformats.org/officeDocument/2006/relationships/hyperlink" Target="https://docs.openrewrite.org/authoring-recipes/recipe-testing" TargetMode="External"/><Relationship Id="rId7" Type="http://schemas.openxmlformats.org/officeDocument/2006/relationships/hyperlink" Target="https://docs.openrewrite.org/authoring-recipes/writing-a-java-refactoring-recipe" TargetMode="External"/><Relationship Id="rId8" Type="http://schemas.openxmlformats.org/officeDocument/2006/relationships/hyperlink" Target="https://docs.openrewrite.org/authoring-recipes/modifying-methods-with-javatemplat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docs.openrewrite.org/authoring-recipes" TargetMode="External"/><Relationship Id="rId4" Type="http://schemas.openxmlformats.org/officeDocument/2006/relationships/hyperlink" Target="https://docs.openrewrite.org/authoring-recipes" TargetMode="External"/><Relationship Id="rId9" Type="http://schemas.openxmlformats.org/officeDocument/2006/relationships/hyperlink" Target="http://github.com/openrewrite" TargetMode="External"/><Relationship Id="rId5" Type="http://schemas.openxmlformats.org/officeDocument/2006/relationships/hyperlink" Target="http://moderne.io" TargetMode="External"/><Relationship Id="rId6" Type="http://schemas.openxmlformats.org/officeDocument/2006/relationships/hyperlink" Target="http://app.moderne.io" TargetMode="External"/><Relationship Id="rId7" Type="http://schemas.openxmlformats.org/officeDocument/2006/relationships/hyperlink" Target="http://docs.moderne.io" TargetMode="External"/><Relationship Id="rId8" Type="http://schemas.openxmlformats.org/officeDocument/2006/relationships/hyperlink" Target="http://moderne.io/blog" TargetMode="External"/><Relationship Id="rId11" Type="http://schemas.openxmlformats.org/officeDocument/2006/relationships/image" Target="../media/image36.png"/><Relationship Id="rId10" Type="http://schemas.openxmlformats.org/officeDocument/2006/relationships/hyperlink" Target="https://www.youtube.com/@moderne-auto-remediation" TargetMode="External"/><Relationship Id="rId13" Type="http://schemas.openxmlformats.org/officeDocument/2006/relationships/image" Target="../media/image115.png"/><Relationship Id="rId12" Type="http://schemas.openxmlformats.org/officeDocument/2006/relationships/image" Target="../media/image35.png"/><Relationship Id="rId14" Type="http://schemas.openxmlformats.org/officeDocument/2006/relationships/image" Target="../media/image1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hyperlink" Target="https://www.youtube.com/@moderne-auto-remediation" TargetMode="External"/><Relationship Id="rId4" Type="http://schemas.openxmlformats.org/officeDocument/2006/relationships/image" Target="../media/image112.png"/><Relationship Id="rId9" Type="http://schemas.openxmlformats.org/officeDocument/2006/relationships/image" Target="../media/image30.png"/><Relationship Id="rId5" Type="http://schemas.openxmlformats.org/officeDocument/2006/relationships/hyperlink" Target="https://twitter.com/moderneinc" TargetMode="External"/><Relationship Id="rId6" Type="http://schemas.openxmlformats.org/officeDocument/2006/relationships/image" Target="../media/image123.png"/><Relationship Id="rId7" Type="http://schemas.openxmlformats.org/officeDocument/2006/relationships/hyperlink" Target="https://www.linkedin.com/company/71946171" TargetMode="External"/><Relationship Id="rId8" Type="http://schemas.openxmlformats.org/officeDocument/2006/relationships/image" Target="../media/image1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118.png"/><Relationship Id="rId6" Type="http://schemas.openxmlformats.org/officeDocument/2006/relationships/image" Target="../media/image46.png"/><Relationship Id="rId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
          <p:cNvSpPr txBox="1"/>
          <p:nvPr>
            <p:ph idx="1" type="body"/>
          </p:nvPr>
        </p:nvSpPr>
        <p:spPr>
          <a:xfrm>
            <a:off x="523874" y="2907370"/>
            <a:ext cx="4790247" cy="194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3600"/>
              <a:t>Fundamentals of Migration Engineering with OpenRewrite</a:t>
            </a:r>
            <a:endParaRPr sz="3600"/>
          </a:p>
        </p:txBody>
      </p:sp>
      <p:sp>
        <p:nvSpPr>
          <p:cNvPr id="499" name="Google Shape;499;p1"/>
          <p:cNvSpPr txBox="1"/>
          <p:nvPr>
            <p:ph idx="2" type="body"/>
          </p:nvPr>
        </p:nvSpPr>
        <p:spPr>
          <a:xfrm>
            <a:off x="523876" y="2552555"/>
            <a:ext cx="4388660" cy="179911"/>
          </a:xfrm>
          <a:prstGeom prst="rect">
            <a:avLst/>
          </a:prstGeom>
          <a:noFill/>
          <a:ln>
            <a:noFill/>
          </a:ln>
        </p:spPr>
        <p:txBody>
          <a:bodyPr anchorCtr="0" anchor="t" bIns="0" lIns="0" spcFirstLastPara="1" rIns="0" wrap="square" tIns="0">
            <a:normAutofit lnSpcReduction="10000"/>
          </a:bodyPr>
          <a:lstStyle/>
          <a:p>
            <a:pPr indent="0" lvl="0" marL="0" rtl="0" algn="l">
              <a:lnSpc>
                <a:spcPct val="100000"/>
              </a:lnSpc>
              <a:spcBef>
                <a:spcPts val="0"/>
              </a:spcBef>
              <a:spcAft>
                <a:spcPts val="0"/>
              </a:spcAft>
              <a:buClr>
                <a:schemeClr val="lt1"/>
              </a:buClr>
              <a:buSzPts val="1200"/>
              <a:buNone/>
            </a:pPr>
            <a:r>
              <a:rPr lang="en-US"/>
              <a:t>Hands-on lab</a:t>
            </a:r>
            <a:endParaRPr/>
          </a:p>
        </p:txBody>
      </p:sp>
      <p:sp>
        <p:nvSpPr>
          <p:cNvPr id="500" name="Google Shape;500;p1"/>
          <p:cNvSpPr txBox="1"/>
          <p:nvPr>
            <p:ph idx="3" type="body"/>
          </p:nvPr>
        </p:nvSpPr>
        <p:spPr>
          <a:xfrm>
            <a:off x="523876" y="5902036"/>
            <a:ext cx="4388660" cy="638351"/>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1200"/>
              <a:buNone/>
            </a:pPr>
            <a:r>
              <a:rPr lang="en-US"/>
              <a:t>Devoxx France 2024</a:t>
            </a:r>
            <a:endParaRPr/>
          </a:p>
        </p:txBody>
      </p:sp>
      <p:pic>
        <p:nvPicPr>
          <p:cNvPr id="501" name="Google Shape;501;p1"/>
          <p:cNvPicPr preferRelativeResize="0"/>
          <p:nvPr/>
        </p:nvPicPr>
        <p:blipFill>
          <a:blip r:embed="rId3">
            <a:alphaModFix/>
          </a:blip>
          <a:stretch>
            <a:fillRect/>
          </a:stretch>
        </p:blipFill>
        <p:spPr>
          <a:xfrm>
            <a:off x="10517825" y="59400"/>
            <a:ext cx="1568950" cy="1574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descr="An iceberg in the water&#10;&#10;Description automatically generated" id="609" name="Google Shape;609;p2"/>
          <p:cNvPicPr preferRelativeResize="0"/>
          <p:nvPr/>
        </p:nvPicPr>
        <p:blipFill rotWithShape="1">
          <a:blip r:embed="rId3">
            <a:alphaModFix/>
          </a:blip>
          <a:srcRect b="21219" l="0" r="0" t="0"/>
          <a:stretch/>
        </p:blipFill>
        <p:spPr>
          <a:xfrm>
            <a:off x="0" y="0"/>
            <a:ext cx="12192000" cy="6429193"/>
          </a:xfrm>
          <a:prstGeom prst="rect">
            <a:avLst/>
          </a:prstGeom>
          <a:noFill/>
          <a:ln>
            <a:noFill/>
          </a:ln>
        </p:spPr>
      </p:pic>
      <p:sp>
        <p:nvSpPr>
          <p:cNvPr id="610" name="Google Shape;610;p2"/>
          <p:cNvSpPr txBox="1"/>
          <p:nvPr>
            <p:ph idx="12" type="sldNum"/>
          </p:nvPr>
        </p:nvSpPr>
        <p:spPr>
          <a:xfrm>
            <a:off x="11073652" y="6459668"/>
            <a:ext cx="730623"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11" name="Google Shape;611;p2"/>
          <p:cNvSpPr txBox="1"/>
          <p:nvPr/>
        </p:nvSpPr>
        <p:spPr>
          <a:xfrm>
            <a:off x="1481339" y="521392"/>
            <a:ext cx="9229321"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Poppins"/>
                <a:ea typeface="Poppins"/>
                <a:cs typeface="Poppins"/>
                <a:sym typeface="Poppins"/>
              </a:rPr>
              <a:t>The accumulated technical debt of software has grown to approximately $1.52 trillion.</a:t>
            </a:r>
            <a:endParaRPr b="0" i="0" sz="3200" u="none" cap="none" strike="noStrike">
              <a:solidFill>
                <a:schemeClr val="dk1"/>
              </a:solidFill>
              <a:latin typeface="Poppins"/>
              <a:ea typeface="Poppins"/>
              <a:cs typeface="Poppins"/>
              <a:sym typeface="Poppins"/>
            </a:endParaRPr>
          </a:p>
        </p:txBody>
      </p:sp>
      <p:sp>
        <p:nvSpPr>
          <p:cNvPr id="612" name="Google Shape;612;p2"/>
          <p:cNvSpPr txBox="1"/>
          <p:nvPr/>
        </p:nvSpPr>
        <p:spPr>
          <a:xfrm>
            <a:off x="9686731" y="5936539"/>
            <a:ext cx="253344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chemeClr val="lt1"/>
                </a:solidFill>
                <a:latin typeface="Poppins Light"/>
                <a:ea typeface="Poppins Light"/>
                <a:cs typeface="Poppins Light"/>
                <a:sym typeface="Poppins Light"/>
              </a:rPr>
              <a:t>CISQ: The Cost of Poor Software Quality in the US: </a:t>
            </a:r>
            <a:r>
              <a:rPr b="0" i="0" lang="en-US" sz="1000" u="sng" cap="none" strike="noStrike">
                <a:solidFill>
                  <a:schemeClr val="lt1"/>
                </a:solidFill>
                <a:latin typeface="Poppins Light"/>
                <a:ea typeface="Poppins Light"/>
                <a:cs typeface="Poppins Light"/>
                <a:sym typeface="Poppins Light"/>
                <a:hlinkClick r:id="rId4">
                  <a:extLst>
                    <a:ext uri="{A12FA001-AC4F-418D-AE19-62706E023703}">
                      <ahyp:hlinkClr val="tx"/>
                    </a:ext>
                  </a:extLst>
                </a:hlinkClick>
              </a:rPr>
              <a:t>A 2022 Report</a:t>
            </a:r>
            <a:endParaRPr b="0" i="0" sz="1000" u="none" cap="none" strike="noStrike">
              <a:solidFill>
                <a:schemeClr val="lt1"/>
              </a:solidFill>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cd33c23501_0_1189"/>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619" name="Google Shape;619;g2cd33c23501_0_1189"/>
          <p:cNvSpPr txBox="1"/>
          <p:nvPr>
            <p:ph idx="1" type="body"/>
          </p:nvPr>
        </p:nvSpPr>
        <p:spPr>
          <a:xfrm>
            <a:off x="3088353" y="2964424"/>
            <a:ext cx="5943000" cy="1916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sz="3000"/>
              <a:t>OpenRewrite</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cd33c23501_0_1581"/>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626" name="Google Shape;626;g2cd33c23501_0_1581"/>
          <p:cNvSpPr txBox="1"/>
          <p:nvPr>
            <p:ph idx="1" type="body"/>
          </p:nvPr>
        </p:nvSpPr>
        <p:spPr>
          <a:xfrm>
            <a:off x="523875" y="457384"/>
            <a:ext cx="10458600" cy="706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1"/>
              </a:buClr>
              <a:buSzPts val="3000"/>
              <a:buNone/>
            </a:pPr>
            <a:r>
              <a:rPr lang="en-US"/>
              <a:t>Manage codebases at scale</a:t>
            </a:r>
            <a:endParaRPr/>
          </a:p>
        </p:txBody>
      </p:sp>
      <p:sp>
        <p:nvSpPr>
          <p:cNvPr id="627" name="Google Shape;627;g2cd33c23501_0_1581"/>
          <p:cNvSpPr txBox="1"/>
          <p:nvPr/>
        </p:nvSpPr>
        <p:spPr>
          <a:xfrm>
            <a:off x="4946820" y="1380462"/>
            <a:ext cx="1931700" cy="276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Poppins"/>
                <a:ea typeface="Poppins"/>
                <a:cs typeface="Poppins"/>
                <a:sym typeface="Poppins"/>
              </a:rPr>
              <a:t>Examples</a:t>
            </a:r>
            <a:endParaRPr b="0" i="0" sz="1400" u="none" cap="none" strike="noStrike">
              <a:solidFill>
                <a:schemeClr val="dk2"/>
              </a:solidFill>
              <a:latin typeface="Arial"/>
              <a:ea typeface="Arial"/>
              <a:cs typeface="Arial"/>
              <a:sym typeface="Arial"/>
            </a:endParaRPr>
          </a:p>
        </p:txBody>
      </p:sp>
      <p:sp>
        <p:nvSpPr>
          <p:cNvPr id="628" name="Google Shape;628;g2cd33c23501_0_1581"/>
          <p:cNvSpPr txBox="1"/>
          <p:nvPr/>
        </p:nvSpPr>
        <p:spPr>
          <a:xfrm>
            <a:off x="1643429" y="3590910"/>
            <a:ext cx="2854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2"/>
                </a:solidFill>
                <a:latin typeface="Poppins Light"/>
                <a:ea typeface="Poppins Light"/>
                <a:cs typeface="Poppins Light"/>
                <a:sym typeface="Poppins Light"/>
              </a:rPr>
              <a:t>Security vulnerability</a:t>
            </a:r>
            <a:r>
              <a:rPr b="0" i="0" lang="en-US" sz="1800" u="none" cap="none" strike="noStrike">
                <a:solidFill>
                  <a:schemeClr val="dk2"/>
                </a:solidFill>
                <a:latin typeface="Poppins Light"/>
                <a:ea typeface="Poppins Light"/>
                <a:cs typeface="Poppins Light"/>
                <a:sym typeface="Poppins Light"/>
              </a:rPr>
              <a:t> </a:t>
            </a:r>
            <a:r>
              <a:rPr b="0" i="0" lang="en-US" sz="1800" u="sng" cap="none" strike="noStrike">
                <a:solidFill>
                  <a:schemeClr val="dk2"/>
                </a:solidFill>
                <a:latin typeface="Poppins Light"/>
                <a:ea typeface="Poppins Light"/>
                <a:cs typeface="Poppins Light"/>
                <a:sym typeface="Poppins Light"/>
              </a:rPr>
              <a:t>remediation</a:t>
            </a:r>
            <a:r>
              <a:rPr b="0" i="0" lang="en-US" sz="1800" u="none" cap="none" strike="noStrike">
                <a:solidFill>
                  <a:schemeClr val="dk2"/>
                </a:solidFill>
                <a:latin typeface="Poppins Light"/>
                <a:ea typeface="Poppins Light"/>
                <a:cs typeface="Poppins Light"/>
                <a:sym typeface="Poppins Light"/>
              </a:rPr>
              <a:t> </a:t>
            </a:r>
            <a:r>
              <a:rPr b="0" i="0" lang="en-US" sz="1800" u="none" cap="none" strike="noStrike">
                <a:solidFill>
                  <a:schemeClr val="dk1"/>
                </a:solidFill>
                <a:latin typeface="Poppins Light"/>
                <a:ea typeface="Poppins Light"/>
                <a:cs typeface="Poppins Light"/>
                <a:sym typeface="Poppins Light"/>
              </a:rPr>
              <a:t>across a growing attack surface </a:t>
            </a:r>
            <a:endParaRPr b="0" i="0" sz="1400" u="none" cap="none" strike="noStrike">
              <a:solidFill>
                <a:schemeClr val="dk1"/>
              </a:solidFill>
              <a:latin typeface="Poppins Light"/>
              <a:ea typeface="Poppins Light"/>
              <a:cs typeface="Poppins Light"/>
              <a:sym typeface="Poppins Light"/>
            </a:endParaRPr>
          </a:p>
        </p:txBody>
      </p:sp>
      <p:sp>
        <p:nvSpPr>
          <p:cNvPr id="629" name="Google Shape;629;g2cd33c23501_0_1581"/>
          <p:cNvSpPr txBox="1"/>
          <p:nvPr/>
        </p:nvSpPr>
        <p:spPr>
          <a:xfrm>
            <a:off x="4941852" y="3585602"/>
            <a:ext cx="3831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Light"/>
                <a:ea typeface="Poppins Light"/>
                <a:cs typeface="Poppins Light"/>
                <a:sym typeface="Poppins Light"/>
              </a:rPr>
              <a:t>Eradicate </a:t>
            </a:r>
            <a:r>
              <a:rPr b="1" i="0" lang="en-US" sz="1200" u="none" cap="none" strike="noStrike">
                <a:solidFill>
                  <a:schemeClr val="dk1"/>
                </a:solidFill>
                <a:latin typeface="Poppins SemiBold"/>
                <a:ea typeface="Poppins SemiBold"/>
                <a:cs typeface="Poppins SemiBold"/>
                <a:sym typeface="Poppins SemiBold"/>
              </a:rPr>
              <a:t>OWASP Top 10 vulnerabilities </a:t>
            </a:r>
            <a:r>
              <a:rPr b="0" i="0" lang="en-US" sz="1200" u="none" cap="none" strike="noStrike">
                <a:solidFill>
                  <a:schemeClr val="dk1"/>
                </a:solidFill>
                <a:latin typeface="Poppins Light"/>
                <a:ea typeface="Poppins Light"/>
                <a:cs typeface="Poppins Light"/>
                <a:sym typeface="Poppins Light"/>
              </a:rPr>
              <a:t>immediately across a codebase with in-depth code analysis and auto-repair. Upgrade </a:t>
            </a:r>
            <a:r>
              <a:rPr b="1" i="0" lang="en-US" sz="1200" u="none" cap="none" strike="noStrike">
                <a:solidFill>
                  <a:schemeClr val="dk1"/>
                </a:solidFill>
                <a:latin typeface="Poppins SemiBold"/>
                <a:ea typeface="Poppins SemiBold"/>
                <a:cs typeface="Poppins SemiBold"/>
                <a:sym typeface="Poppins SemiBold"/>
              </a:rPr>
              <a:t>vulnerable dependencies</a:t>
            </a:r>
            <a:r>
              <a:rPr b="0" i="0" lang="en-US" sz="1200" u="none" cap="none" strike="noStrike">
                <a:solidFill>
                  <a:schemeClr val="dk1"/>
                </a:solidFill>
                <a:latin typeface="Poppins Light"/>
                <a:ea typeface="Poppins Light"/>
                <a:cs typeface="Poppins Light"/>
                <a:sym typeface="Poppins Light"/>
              </a:rPr>
              <a:t> automatically.</a:t>
            </a:r>
            <a:endParaRPr b="0" i="0" sz="1400" u="none" cap="none" strike="noStrike">
              <a:solidFill>
                <a:schemeClr val="dk1"/>
              </a:solidFill>
              <a:latin typeface="Poppins Light"/>
              <a:ea typeface="Poppins Light"/>
              <a:cs typeface="Poppins Light"/>
              <a:sym typeface="Poppins Light"/>
            </a:endParaRPr>
          </a:p>
        </p:txBody>
      </p:sp>
      <p:grpSp>
        <p:nvGrpSpPr>
          <p:cNvPr id="630" name="Google Shape;630;g2cd33c23501_0_1581"/>
          <p:cNvGrpSpPr/>
          <p:nvPr/>
        </p:nvGrpSpPr>
        <p:grpSpPr>
          <a:xfrm>
            <a:off x="532534" y="1854091"/>
            <a:ext cx="854700" cy="1214597"/>
            <a:chOff x="5589602" y="1662173"/>
            <a:chExt cx="854700" cy="1214597"/>
          </a:xfrm>
        </p:grpSpPr>
        <p:pic>
          <p:nvPicPr>
            <p:cNvPr descr="Programmer male outline" id="631" name="Google Shape;631;g2cd33c23501_0_1581"/>
            <p:cNvPicPr preferRelativeResize="0"/>
            <p:nvPr/>
          </p:nvPicPr>
          <p:blipFill rotWithShape="1">
            <a:blip r:embed="rId3">
              <a:alphaModFix/>
            </a:blip>
            <a:srcRect b="0" l="0" r="0" t="0"/>
            <a:stretch/>
          </p:blipFill>
          <p:spPr>
            <a:xfrm>
              <a:off x="5630314" y="1662173"/>
              <a:ext cx="768695" cy="768695"/>
            </a:xfrm>
            <a:prstGeom prst="rect">
              <a:avLst/>
            </a:prstGeom>
            <a:noFill/>
            <a:ln>
              <a:noFill/>
            </a:ln>
          </p:spPr>
        </p:pic>
        <p:sp>
          <p:nvSpPr>
            <p:cNvPr id="632" name="Google Shape;632;g2cd33c23501_0_1581"/>
            <p:cNvSpPr txBox="1"/>
            <p:nvPr/>
          </p:nvSpPr>
          <p:spPr>
            <a:xfrm>
              <a:off x="5589602" y="2445970"/>
              <a:ext cx="854700" cy="43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oppins Light"/>
                  <a:ea typeface="Poppins Light"/>
                  <a:cs typeface="Poppins Light"/>
                  <a:sym typeface="Poppins Light"/>
                </a:rPr>
                <a:t>Software </a:t>
              </a:r>
              <a:endParaRPr b="0" i="0" sz="14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oppins Light"/>
                  <a:ea typeface="Poppins Light"/>
                  <a:cs typeface="Poppins Light"/>
                  <a:sym typeface="Poppins Light"/>
                </a:rPr>
                <a:t>architect</a:t>
              </a:r>
              <a:endParaRPr b="0" i="0" sz="1400" u="none" cap="none" strike="noStrike">
                <a:solidFill>
                  <a:schemeClr val="dk2"/>
                </a:solidFill>
                <a:latin typeface="Arial"/>
                <a:ea typeface="Arial"/>
                <a:cs typeface="Arial"/>
                <a:sym typeface="Arial"/>
              </a:endParaRPr>
            </a:p>
          </p:txBody>
        </p:sp>
      </p:grpSp>
      <p:sp>
        <p:nvSpPr>
          <p:cNvPr id="633" name="Google Shape;633;g2cd33c23501_0_1581"/>
          <p:cNvSpPr txBox="1"/>
          <p:nvPr/>
        </p:nvSpPr>
        <p:spPr>
          <a:xfrm>
            <a:off x="1643429" y="2048825"/>
            <a:ext cx="3106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Light"/>
                <a:ea typeface="Poppins Light"/>
                <a:cs typeface="Poppins Light"/>
                <a:sym typeface="Poppins Light"/>
              </a:rPr>
              <a:t>Software </a:t>
            </a:r>
            <a:r>
              <a:rPr b="0" i="0" lang="en-US" sz="1800" u="sng" cap="none" strike="noStrike">
                <a:solidFill>
                  <a:schemeClr val="dk2"/>
                </a:solidFill>
                <a:latin typeface="Poppins Light"/>
                <a:ea typeface="Poppins Light"/>
                <a:cs typeface="Poppins Light"/>
                <a:sym typeface="Poppins Light"/>
              </a:rPr>
              <a:t>migration engineering</a:t>
            </a:r>
            <a:r>
              <a:rPr b="0" i="0" lang="en-US" sz="1800" u="none" cap="none" strike="noStrike">
                <a:solidFill>
                  <a:schemeClr val="dk2"/>
                </a:solidFill>
                <a:latin typeface="Poppins Light"/>
                <a:ea typeface="Poppins Light"/>
                <a:cs typeface="Poppins Light"/>
                <a:sym typeface="Poppins Light"/>
              </a:rPr>
              <a:t> </a:t>
            </a:r>
            <a:r>
              <a:rPr b="0" i="0" lang="en-US" sz="1800" u="none" cap="none" strike="noStrike">
                <a:solidFill>
                  <a:schemeClr val="dk1"/>
                </a:solidFill>
                <a:latin typeface="Poppins Light"/>
                <a:ea typeface="Poppins Light"/>
                <a:cs typeface="Poppins Light"/>
                <a:sym typeface="Poppins Light"/>
              </a:rPr>
              <a:t>coordinating among repositories</a:t>
            </a:r>
            <a:endParaRPr b="0" i="0" sz="1400" u="none" cap="none" strike="noStrike">
              <a:solidFill>
                <a:schemeClr val="dk1"/>
              </a:solidFill>
              <a:latin typeface="Poppins Light"/>
              <a:ea typeface="Poppins Light"/>
              <a:cs typeface="Poppins Light"/>
              <a:sym typeface="Poppins Light"/>
            </a:endParaRPr>
          </a:p>
        </p:txBody>
      </p:sp>
      <p:sp>
        <p:nvSpPr>
          <p:cNvPr id="634" name="Google Shape;634;g2cd33c23501_0_1581"/>
          <p:cNvSpPr txBox="1"/>
          <p:nvPr/>
        </p:nvSpPr>
        <p:spPr>
          <a:xfrm>
            <a:off x="4941852" y="2001046"/>
            <a:ext cx="3703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Light"/>
                <a:ea typeface="Poppins Light"/>
                <a:cs typeface="Poppins Light"/>
                <a:sym typeface="Poppins Light"/>
              </a:rPr>
              <a:t>Migrate from </a:t>
            </a:r>
            <a:r>
              <a:rPr b="1" i="0" lang="en-US" sz="1200" u="none" cap="none" strike="noStrike">
                <a:solidFill>
                  <a:schemeClr val="dk1"/>
                </a:solidFill>
                <a:latin typeface="Poppins SemiBold"/>
                <a:ea typeface="Poppins SemiBold"/>
                <a:cs typeface="Poppins SemiBold"/>
                <a:sym typeface="Poppins SemiBold"/>
              </a:rPr>
              <a:t>Java 8 to 11 to Java 17 to Java 21</a:t>
            </a:r>
            <a:r>
              <a:rPr b="0" i="0" lang="en-US" sz="1200" u="none" cap="none" strike="noStrike">
                <a:solidFill>
                  <a:schemeClr val="dk1"/>
                </a:solidFill>
                <a:latin typeface="Poppins Light"/>
                <a:ea typeface="Poppins Light"/>
                <a:cs typeface="Poppins Light"/>
                <a:sym typeface="Poppins Light"/>
              </a:rPr>
              <a:t> in all relevant repositories and infrastructure. </a:t>
            </a:r>
            <a:r>
              <a:rPr b="1" i="0" lang="en-US" sz="1200" u="none" cap="none" strike="noStrike">
                <a:solidFill>
                  <a:schemeClr val="dk1"/>
                </a:solidFill>
                <a:latin typeface="Poppins SemiBold"/>
                <a:ea typeface="Poppins SemiBold"/>
                <a:cs typeface="Poppins SemiBold"/>
                <a:sym typeface="Poppins SemiBold"/>
              </a:rPr>
              <a:t>Eliminate vendor lock-in</a:t>
            </a:r>
            <a:r>
              <a:rPr b="0" i="0" lang="en-US" sz="1200" u="none" cap="none" strike="noStrike">
                <a:solidFill>
                  <a:schemeClr val="dk1"/>
                </a:solidFill>
                <a:latin typeface="Poppins Light"/>
                <a:ea typeface="Poppins Light"/>
                <a:cs typeface="Poppins Light"/>
                <a:sym typeface="Poppins Light"/>
              </a:rPr>
              <a:t> by automating technology changes—for example, from one database to another. </a:t>
            </a:r>
            <a:endParaRPr b="0" i="0" sz="1400" u="none" cap="none" strike="noStrike">
              <a:solidFill>
                <a:schemeClr val="dk1"/>
              </a:solidFill>
              <a:latin typeface="Poppins Light"/>
              <a:ea typeface="Poppins Light"/>
              <a:cs typeface="Poppins Light"/>
              <a:sym typeface="Poppins Light"/>
            </a:endParaRPr>
          </a:p>
        </p:txBody>
      </p:sp>
      <p:grpSp>
        <p:nvGrpSpPr>
          <p:cNvPr id="635" name="Google Shape;635;g2cd33c23501_0_1581"/>
          <p:cNvGrpSpPr/>
          <p:nvPr/>
        </p:nvGrpSpPr>
        <p:grpSpPr>
          <a:xfrm>
            <a:off x="532534" y="3399046"/>
            <a:ext cx="854700" cy="1214597"/>
            <a:chOff x="5370571" y="3084279"/>
            <a:chExt cx="854700" cy="1214597"/>
          </a:xfrm>
        </p:grpSpPr>
        <p:pic>
          <p:nvPicPr>
            <p:cNvPr descr="Programmer male outline" id="636" name="Google Shape;636;g2cd33c23501_0_1581"/>
            <p:cNvPicPr preferRelativeResize="0"/>
            <p:nvPr/>
          </p:nvPicPr>
          <p:blipFill rotWithShape="1">
            <a:blip r:embed="rId3">
              <a:alphaModFix/>
            </a:blip>
            <a:srcRect b="0" l="0" r="0" t="0"/>
            <a:stretch/>
          </p:blipFill>
          <p:spPr>
            <a:xfrm>
              <a:off x="5411283" y="3084279"/>
              <a:ext cx="768695" cy="768695"/>
            </a:xfrm>
            <a:prstGeom prst="rect">
              <a:avLst/>
            </a:prstGeom>
            <a:noFill/>
            <a:ln>
              <a:noFill/>
            </a:ln>
          </p:spPr>
        </p:pic>
        <p:sp>
          <p:nvSpPr>
            <p:cNvPr id="637" name="Google Shape;637;g2cd33c23501_0_1581"/>
            <p:cNvSpPr txBox="1"/>
            <p:nvPr/>
          </p:nvSpPr>
          <p:spPr>
            <a:xfrm>
              <a:off x="5370571" y="3868076"/>
              <a:ext cx="854700" cy="4308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oppins Light"/>
                  <a:ea typeface="Poppins Light"/>
                  <a:cs typeface="Poppins Light"/>
                  <a:sym typeface="Poppins Light"/>
                </a:rPr>
                <a:t>Security</a:t>
              </a:r>
              <a:br>
                <a:rPr b="0" i="0" lang="en-US" sz="1100" u="none" cap="none" strike="noStrike">
                  <a:solidFill>
                    <a:schemeClr val="dk2"/>
                  </a:solidFill>
                  <a:latin typeface="Poppins Light"/>
                  <a:ea typeface="Poppins Light"/>
                  <a:cs typeface="Poppins Light"/>
                  <a:sym typeface="Poppins Light"/>
                </a:rPr>
              </a:br>
              <a:r>
                <a:rPr b="0" i="0" lang="en-US" sz="1100" u="none" cap="none" strike="noStrike">
                  <a:solidFill>
                    <a:schemeClr val="dk2"/>
                  </a:solidFill>
                  <a:latin typeface="Poppins Light"/>
                  <a:ea typeface="Poppins Light"/>
                  <a:cs typeface="Poppins Light"/>
                  <a:sym typeface="Poppins Light"/>
                </a:rPr>
                <a:t>engineer</a:t>
              </a:r>
              <a:endParaRPr b="0" i="0" sz="1400" u="none" cap="none" strike="noStrike">
                <a:solidFill>
                  <a:schemeClr val="dk2"/>
                </a:solidFill>
                <a:latin typeface="Arial"/>
                <a:ea typeface="Arial"/>
                <a:cs typeface="Arial"/>
                <a:sym typeface="Arial"/>
              </a:endParaRPr>
            </a:p>
          </p:txBody>
        </p:sp>
        <p:sp>
          <p:nvSpPr>
            <p:cNvPr id="638" name="Google Shape;638;g2cd33c23501_0_1581"/>
            <p:cNvSpPr/>
            <p:nvPr/>
          </p:nvSpPr>
          <p:spPr>
            <a:xfrm>
              <a:off x="5655512" y="3603731"/>
              <a:ext cx="252300" cy="20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ck outline" id="639" name="Google Shape;639;g2cd33c23501_0_1581"/>
            <p:cNvPicPr preferRelativeResize="0"/>
            <p:nvPr/>
          </p:nvPicPr>
          <p:blipFill rotWithShape="1">
            <a:blip r:embed="rId4">
              <a:alphaModFix/>
            </a:blip>
            <a:srcRect b="0" l="0" r="0" t="0"/>
            <a:stretch/>
          </p:blipFill>
          <p:spPr>
            <a:xfrm>
              <a:off x="5697861" y="3605930"/>
              <a:ext cx="195535" cy="195535"/>
            </a:xfrm>
            <a:prstGeom prst="rect">
              <a:avLst/>
            </a:prstGeom>
            <a:noFill/>
            <a:ln>
              <a:noFill/>
            </a:ln>
          </p:spPr>
        </p:pic>
      </p:grpSp>
      <p:sp>
        <p:nvSpPr>
          <p:cNvPr id="640" name="Google Shape;640;g2cd33c23501_0_1581"/>
          <p:cNvSpPr txBox="1"/>
          <p:nvPr/>
        </p:nvSpPr>
        <p:spPr>
          <a:xfrm>
            <a:off x="1643429" y="5135250"/>
            <a:ext cx="2854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Light"/>
                <a:ea typeface="Poppins Light"/>
                <a:cs typeface="Poppins Light"/>
                <a:sym typeface="Poppins Light"/>
              </a:rPr>
              <a:t>Improving </a:t>
            </a:r>
            <a:r>
              <a:rPr b="0" i="0" lang="en-US" sz="1800" u="sng" cap="none" strike="noStrike">
                <a:solidFill>
                  <a:schemeClr val="dk2"/>
                </a:solidFill>
                <a:latin typeface="Poppins Light"/>
                <a:ea typeface="Poppins Light"/>
                <a:cs typeface="Poppins Light"/>
                <a:sym typeface="Poppins Light"/>
              </a:rPr>
              <a:t>code quality and compliance</a:t>
            </a:r>
            <a:r>
              <a:rPr b="0" i="0" lang="en-US" sz="1800" u="none" cap="none" strike="noStrike">
                <a:solidFill>
                  <a:schemeClr val="dk1"/>
                </a:solidFill>
                <a:latin typeface="Poppins Light"/>
                <a:ea typeface="Poppins Light"/>
                <a:cs typeface="Poppins Light"/>
                <a:sym typeface="Poppins Light"/>
              </a:rPr>
              <a:t> across an organization</a:t>
            </a:r>
            <a:endParaRPr b="0" i="0" sz="1400" u="none" cap="none" strike="noStrike">
              <a:solidFill>
                <a:schemeClr val="dk1"/>
              </a:solidFill>
              <a:latin typeface="Poppins Light"/>
              <a:ea typeface="Poppins Light"/>
              <a:cs typeface="Poppins Light"/>
              <a:sym typeface="Poppins Light"/>
            </a:endParaRPr>
          </a:p>
        </p:txBody>
      </p:sp>
      <p:sp>
        <p:nvSpPr>
          <p:cNvPr id="641" name="Google Shape;641;g2cd33c23501_0_1581"/>
          <p:cNvSpPr txBox="1"/>
          <p:nvPr/>
        </p:nvSpPr>
        <p:spPr>
          <a:xfrm>
            <a:off x="4941853" y="5081860"/>
            <a:ext cx="3558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Light"/>
                <a:ea typeface="Poppins Light"/>
                <a:cs typeface="Poppins Light"/>
                <a:sym typeface="Poppins Light"/>
              </a:rPr>
              <a:t>Repair </a:t>
            </a:r>
            <a:r>
              <a:rPr b="1" i="0" lang="en-US" sz="1200" u="none" cap="none" strike="noStrike">
                <a:solidFill>
                  <a:schemeClr val="dk1"/>
                </a:solidFill>
                <a:latin typeface="Poppins SemiBold"/>
                <a:ea typeface="Poppins SemiBold"/>
                <a:cs typeface="Poppins SemiBold"/>
                <a:sym typeface="Poppins SemiBold"/>
              </a:rPr>
              <a:t>SAST issues </a:t>
            </a:r>
            <a:r>
              <a:rPr b="0" i="0" lang="en-US" sz="1200" u="none" cap="none" strike="noStrike">
                <a:solidFill>
                  <a:schemeClr val="dk1"/>
                </a:solidFill>
                <a:latin typeface="Poppins Light"/>
                <a:ea typeface="Poppins Light"/>
                <a:cs typeface="Poppins Light"/>
                <a:sym typeface="Poppins Light"/>
              </a:rPr>
              <a:t>automatically (reported by SonarQube, FindBugs, HP Fortify, etc.). Keeping code clean all the time makes it easier to work with and maintain.</a:t>
            </a:r>
            <a:endParaRPr b="0" i="0" sz="1400" u="none" cap="none" strike="noStrike">
              <a:solidFill>
                <a:schemeClr val="dk1"/>
              </a:solidFill>
              <a:latin typeface="Poppins Light"/>
              <a:ea typeface="Poppins Light"/>
              <a:cs typeface="Poppins Light"/>
              <a:sym typeface="Poppins Light"/>
            </a:endParaRPr>
          </a:p>
        </p:txBody>
      </p:sp>
      <p:grpSp>
        <p:nvGrpSpPr>
          <p:cNvPr id="642" name="Google Shape;642;g2cd33c23501_0_1581"/>
          <p:cNvGrpSpPr/>
          <p:nvPr/>
        </p:nvGrpSpPr>
        <p:grpSpPr>
          <a:xfrm>
            <a:off x="443443" y="5027699"/>
            <a:ext cx="990300" cy="1046088"/>
            <a:chOff x="5256142" y="4507068"/>
            <a:chExt cx="990300" cy="1046088"/>
          </a:xfrm>
        </p:grpSpPr>
        <p:pic>
          <p:nvPicPr>
            <p:cNvPr descr="Programmer female outline" id="643" name="Google Shape;643;g2cd33c23501_0_1581"/>
            <p:cNvPicPr preferRelativeResize="0"/>
            <p:nvPr/>
          </p:nvPicPr>
          <p:blipFill rotWithShape="1">
            <a:blip r:embed="rId5">
              <a:alphaModFix/>
            </a:blip>
            <a:srcRect b="0" l="0" r="0" t="0"/>
            <a:stretch/>
          </p:blipFill>
          <p:spPr>
            <a:xfrm>
              <a:off x="5367004" y="4507068"/>
              <a:ext cx="768695" cy="768695"/>
            </a:xfrm>
            <a:prstGeom prst="rect">
              <a:avLst/>
            </a:prstGeom>
            <a:noFill/>
            <a:ln>
              <a:noFill/>
            </a:ln>
          </p:spPr>
        </p:pic>
        <p:sp>
          <p:nvSpPr>
            <p:cNvPr id="644" name="Google Shape;644;g2cd33c23501_0_1581"/>
            <p:cNvSpPr txBox="1"/>
            <p:nvPr/>
          </p:nvSpPr>
          <p:spPr>
            <a:xfrm>
              <a:off x="5256142" y="5291556"/>
              <a:ext cx="990300" cy="2616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oppins Light"/>
                  <a:ea typeface="Poppins Light"/>
                  <a:cs typeface="Poppins Light"/>
                  <a:sym typeface="Poppins Light"/>
                </a:rPr>
                <a:t>Developer</a:t>
              </a:r>
              <a:endParaRPr b="0" i="0" sz="1400" u="none" cap="none" strike="noStrike">
                <a:solidFill>
                  <a:schemeClr val="dk2"/>
                </a:solidFill>
                <a:latin typeface="Arial"/>
                <a:ea typeface="Arial"/>
                <a:cs typeface="Arial"/>
                <a:sym typeface="Arial"/>
              </a:endParaRPr>
            </a:p>
          </p:txBody>
        </p:sp>
        <p:sp>
          <p:nvSpPr>
            <p:cNvPr id="645" name="Google Shape;645;g2cd33c23501_0_1581"/>
            <p:cNvSpPr/>
            <p:nvPr/>
          </p:nvSpPr>
          <p:spPr>
            <a:xfrm>
              <a:off x="5622786" y="5032399"/>
              <a:ext cx="252300" cy="20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46" name="Google Shape;646;g2cd33c23501_0_1581"/>
            <p:cNvGrpSpPr/>
            <p:nvPr/>
          </p:nvGrpSpPr>
          <p:grpSpPr>
            <a:xfrm>
              <a:off x="5584420" y="4980532"/>
              <a:ext cx="302097" cy="302097"/>
              <a:chOff x="9809552" y="1586373"/>
              <a:chExt cx="768695" cy="768695"/>
            </a:xfrm>
          </p:grpSpPr>
          <p:pic>
            <p:nvPicPr>
              <p:cNvPr descr="Soap outline" id="647" name="Google Shape;647;g2cd33c23501_0_1581"/>
              <p:cNvPicPr preferRelativeResize="0"/>
              <p:nvPr/>
            </p:nvPicPr>
            <p:blipFill rotWithShape="1">
              <a:blip r:embed="rId6">
                <a:alphaModFix/>
              </a:blip>
              <a:srcRect b="0" l="0" r="0" t="0"/>
              <a:stretch/>
            </p:blipFill>
            <p:spPr>
              <a:xfrm>
                <a:off x="9809552" y="1586373"/>
                <a:ext cx="768695" cy="768695"/>
              </a:xfrm>
              <a:prstGeom prst="rect">
                <a:avLst/>
              </a:prstGeom>
              <a:noFill/>
              <a:ln>
                <a:noFill/>
              </a:ln>
            </p:spPr>
          </p:pic>
          <p:pic>
            <p:nvPicPr>
              <p:cNvPr descr="Programmer male outline" id="648" name="Google Shape;648;g2cd33c23501_0_1581"/>
              <p:cNvPicPr preferRelativeResize="0"/>
              <p:nvPr/>
            </p:nvPicPr>
            <p:blipFill rotWithShape="1">
              <a:blip r:embed="rId3">
                <a:alphaModFix/>
              </a:blip>
              <a:srcRect b="12527" l="36010" r="35352" t="73151"/>
              <a:stretch/>
            </p:blipFill>
            <p:spPr>
              <a:xfrm>
                <a:off x="10135821" y="1973540"/>
                <a:ext cx="186265" cy="93135"/>
              </a:xfrm>
              <a:prstGeom prst="rect">
                <a:avLst/>
              </a:prstGeom>
              <a:noFill/>
              <a:ln>
                <a:noFill/>
              </a:ln>
            </p:spPr>
          </p:pic>
        </p:grpSp>
      </p:grpSp>
      <p:cxnSp>
        <p:nvCxnSpPr>
          <p:cNvPr id="649" name="Google Shape;649;g2cd33c23501_0_1581"/>
          <p:cNvCxnSpPr/>
          <p:nvPr/>
        </p:nvCxnSpPr>
        <p:spPr>
          <a:xfrm>
            <a:off x="-449178" y="1689941"/>
            <a:ext cx="12641100" cy="0"/>
          </a:xfrm>
          <a:prstGeom prst="straightConnector1">
            <a:avLst/>
          </a:prstGeom>
          <a:noFill/>
          <a:ln cap="flat" cmpd="sng" w="9525">
            <a:solidFill>
              <a:srgbClr val="A6A6A6">
                <a:alpha val="40000"/>
              </a:srgbClr>
            </a:solidFill>
            <a:prstDash val="solid"/>
            <a:round/>
            <a:headEnd len="sm" w="sm" type="none"/>
            <a:tailEnd len="sm" w="sm" type="none"/>
          </a:ln>
        </p:spPr>
      </p:cxnSp>
      <p:grpSp>
        <p:nvGrpSpPr>
          <p:cNvPr id="650" name="Google Shape;650;g2cd33c23501_0_1581"/>
          <p:cNvGrpSpPr/>
          <p:nvPr/>
        </p:nvGrpSpPr>
        <p:grpSpPr>
          <a:xfrm>
            <a:off x="-449167" y="3207719"/>
            <a:ext cx="9365516" cy="1549648"/>
            <a:chOff x="-449178" y="3207719"/>
            <a:chExt cx="9558600" cy="1549648"/>
          </a:xfrm>
        </p:grpSpPr>
        <p:cxnSp>
          <p:nvCxnSpPr>
            <p:cNvPr id="651" name="Google Shape;651;g2cd33c23501_0_1581"/>
            <p:cNvCxnSpPr/>
            <p:nvPr/>
          </p:nvCxnSpPr>
          <p:spPr>
            <a:xfrm>
              <a:off x="-449178" y="4757367"/>
              <a:ext cx="9558600" cy="0"/>
            </a:xfrm>
            <a:prstGeom prst="straightConnector1">
              <a:avLst/>
            </a:prstGeom>
            <a:noFill/>
            <a:ln cap="flat" cmpd="sng" w="9525">
              <a:solidFill>
                <a:srgbClr val="A6A6A6">
                  <a:alpha val="40000"/>
                </a:srgbClr>
              </a:solidFill>
              <a:prstDash val="solid"/>
              <a:round/>
              <a:headEnd len="sm" w="sm" type="none"/>
              <a:tailEnd len="sm" w="sm" type="none"/>
            </a:ln>
          </p:spPr>
        </p:cxnSp>
        <p:cxnSp>
          <p:nvCxnSpPr>
            <p:cNvPr id="652" name="Google Shape;652;g2cd33c23501_0_1581"/>
            <p:cNvCxnSpPr/>
            <p:nvPr/>
          </p:nvCxnSpPr>
          <p:spPr>
            <a:xfrm>
              <a:off x="-449178" y="3207719"/>
              <a:ext cx="9558600" cy="0"/>
            </a:xfrm>
            <a:prstGeom prst="straightConnector1">
              <a:avLst/>
            </a:prstGeom>
            <a:noFill/>
            <a:ln cap="flat" cmpd="sng" w="9525">
              <a:solidFill>
                <a:srgbClr val="A6A6A6">
                  <a:alpha val="40000"/>
                </a:srgbClr>
              </a:solidFill>
              <a:prstDash val="solid"/>
              <a:round/>
              <a:headEnd len="sm" w="sm" type="none"/>
              <a:tailEnd len="sm" w="sm" type="none"/>
            </a:ln>
          </p:spPr>
        </p:cxnSp>
      </p:grpSp>
      <p:sp>
        <p:nvSpPr>
          <p:cNvPr id="653" name="Google Shape;653;g2cd33c23501_0_1581"/>
          <p:cNvSpPr txBox="1"/>
          <p:nvPr/>
        </p:nvSpPr>
        <p:spPr>
          <a:xfrm>
            <a:off x="9186110" y="1980055"/>
            <a:ext cx="28686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2000" u="none" cap="none" strike="noStrike">
                <a:solidFill>
                  <a:schemeClr val="dk1"/>
                </a:solidFill>
                <a:latin typeface="Poppins Light"/>
                <a:ea typeface="Poppins Light"/>
                <a:cs typeface="Poppins Light"/>
                <a:sym typeface="Poppins Light"/>
              </a:rPr>
              <a:t>We analyze and fix the source code automatically, so developers don’t have to.</a:t>
            </a:r>
            <a:endParaRPr b="0" i="0" sz="1800" u="none" cap="none" strike="noStrike">
              <a:solidFill>
                <a:schemeClr val="dk1"/>
              </a:solidFill>
              <a:latin typeface="Arial"/>
              <a:ea typeface="Arial"/>
              <a:cs typeface="Arial"/>
              <a:sym typeface="Arial"/>
            </a:endParaRPr>
          </a:p>
        </p:txBody>
      </p:sp>
      <p:cxnSp>
        <p:nvCxnSpPr>
          <p:cNvPr id="654" name="Google Shape;654;g2cd33c23501_0_1581"/>
          <p:cNvCxnSpPr/>
          <p:nvPr/>
        </p:nvCxnSpPr>
        <p:spPr>
          <a:xfrm>
            <a:off x="8916466" y="1689941"/>
            <a:ext cx="0" cy="4724400"/>
          </a:xfrm>
          <a:prstGeom prst="straightConnector1">
            <a:avLst/>
          </a:prstGeom>
          <a:noFill/>
          <a:ln cap="flat" cmpd="sng" w="9525">
            <a:solidFill>
              <a:srgbClr val="A6A6A6">
                <a:alpha val="40000"/>
              </a:srgbClr>
            </a:solidFill>
            <a:prstDash val="solid"/>
            <a:miter lim="800000"/>
            <a:headEnd len="sm" w="sm" type="none"/>
            <a:tailEnd len="sm" w="sm" type="none"/>
          </a:ln>
        </p:spPr>
      </p:cxnSp>
      <p:sp>
        <p:nvSpPr>
          <p:cNvPr id="655" name="Google Shape;655;g2cd33c23501_0_1581"/>
          <p:cNvSpPr txBox="1"/>
          <p:nvPr/>
        </p:nvSpPr>
        <p:spPr>
          <a:xfrm>
            <a:off x="523876" y="281513"/>
            <a:ext cx="19185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What Moderne does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cd33c23501_0_1456"/>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661" name="Google Shape;661;g2cd33c23501_0_1456"/>
          <p:cNvSpPr txBox="1"/>
          <p:nvPr>
            <p:ph idx="1" type="body"/>
          </p:nvPr>
        </p:nvSpPr>
        <p:spPr>
          <a:xfrm>
            <a:off x="523875" y="457200"/>
            <a:ext cx="8842500" cy="7065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chemeClr val="dk1"/>
              </a:buClr>
              <a:buSzPts val="2400"/>
              <a:buNone/>
            </a:pPr>
            <a:r>
              <a:rPr lang="en-US" sz="2400"/>
              <a:t>100% accurate, style-preserving transformation because of a tech leap in code representation</a:t>
            </a:r>
            <a:endParaRPr/>
          </a:p>
        </p:txBody>
      </p:sp>
      <p:pic>
        <p:nvPicPr>
          <p:cNvPr id="662" name="Google Shape;662;g2cd33c23501_0_1456"/>
          <p:cNvPicPr preferRelativeResize="0"/>
          <p:nvPr/>
        </p:nvPicPr>
        <p:blipFill rotWithShape="1">
          <a:blip r:embed="rId3">
            <a:alphaModFix/>
          </a:blip>
          <a:srcRect b="0" l="0" r="0" t="0"/>
          <a:stretch/>
        </p:blipFill>
        <p:spPr>
          <a:xfrm>
            <a:off x="3390064" y="2041554"/>
            <a:ext cx="3009625" cy="3214960"/>
          </a:xfrm>
          <a:prstGeom prst="rect">
            <a:avLst/>
          </a:prstGeom>
          <a:noFill/>
          <a:ln>
            <a:noFill/>
          </a:ln>
        </p:spPr>
      </p:pic>
      <p:pic>
        <p:nvPicPr>
          <p:cNvPr id="663" name="Google Shape;663;g2cd33c23501_0_1456"/>
          <p:cNvPicPr preferRelativeResize="0"/>
          <p:nvPr/>
        </p:nvPicPr>
        <p:blipFill rotWithShape="1">
          <a:blip r:embed="rId4">
            <a:alphaModFix/>
          </a:blip>
          <a:srcRect b="0" l="0" r="0" t="0"/>
          <a:stretch/>
        </p:blipFill>
        <p:spPr>
          <a:xfrm>
            <a:off x="7104382" y="2041553"/>
            <a:ext cx="4522207" cy="3731854"/>
          </a:xfrm>
          <a:prstGeom prst="rect">
            <a:avLst/>
          </a:prstGeom>
          <a:noFill/>
          <a:ln>
            <a:noFill/>
          </a:ln>
        </p:spPr>
      </p:pic>
      <p:sp>
        <p:nvSpPr>
          <p:cNvPr id="664" name="Google Shape;664;g2cd33c23501_0_1456"/>
          <p:cNvSpPr txBox="1"/>
          <p:nvPr/>
        </p:nvSpPr>
        <p:spPr>
          <a:xfrm>
            <a:off x="7132903" y="4942451"/>
            <a:ext cx="3819600" cy="831000"/>
          </a:xfrm>
          <a:prstGeom prst="rect">
            <a:avLst/>
          </a:prstGeom>
          <a:solidFill>
            <a:srgbClr val="FFFFFF">
              <a:alpha val="6314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Poppins Light"/>
                <a:ea typeface="Poppins Light"/>
                <a:cs typeface="Poppins Light"/>
                <a:sym typeface="Poppins Light"/>
              </a:rPr>
              <a:t>Characterized by serialization, type attribution, format preservation, and other metadata </a:t>
            </a:r>
            <a:endParaRPr b="0" i="0" sz="1400" u="none" cap="none" strike="noStrike">
              <a:solidFill>
                <a:srgbClr val="000000"/>
              </a:solidFill>
              <a:latin typeface="Poppins Light"/>
              <a:ea typeface="Poppins Light"/>
              <a:cs typeface="Poppins Light"/>
              <a:sym typeface="Poppins Light"/>
            </a:endParaRPr>
          </a:p>
        </p:txBody>
      </p:sp>
      <p:pic>
        <p:nvPicPr>
          <p:cNvPr id="665" name="Google Shape;665;g2cd33c23501_0_1456"/>
          <p:cNvPicPr preferRelativeResize="0"/>
          <p:nvPr/>
        </p:nvPicPr>
        <p:blipFill rotWithShape="1">
          <a:blip r:embed="rId5">
            <a:alphaModFix/>
          </a:blip>
          <a:srcRect b="0" l="0" r="0" t="0"/>
          <a:stretch/>
        </p:blipFill>
        <p:spPr>
          <a:xfrm>
            <a:off x="735947" y="2368256"/>
            <a:ext cx="1820568" cy="2236391"/>
          </a:xfrm>
          <a:prstGeom prst="rect">
            <a:avLst/>
          </a:prstGeom>
          <a:noFill/>
          <a:ln>
            <a:noFill/>
          </a:ln>
        </p:spPr>
      </p:pic>
      <p:sp>
        <p:nvSpPr>
          <p:cNvPr id="666" name="Google Shape;666;g2cd33c23501_0_1456"/>
          <p:cNvSpPr txBox="1"/>
          <p:nvPr/>
        </p:nvSpPr>
        <p:spPr>
          <a:xfrm>
            <a:off x="7132903" y="5890455"/>
            <a:ext cx="4637700" cy="261600"/>
          </a:xfrm>
          <a:prstGeom prst="rect">
            <a:avLst/>
          </a:prstGeom>
          <a:solidFill>
            <a:srgbClr val="FFFFFF">
              <a:alpha val="6314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100" u="none" cap="none" strike="noStrike">
                <a:solidFill>
                  <a:srgbClr val="000000"/>
                </a:solidFill>
                <a:latin typeface="Poppins Light"/>
                <a:ea typeface="Poppins Light"/>
                <a:cs typeface="Poppins Light"/>
                <a:sym typeface="Poppins Light"/>
              </a:rPr>
              <a:t>+ another 600,000 nodes that didn’t fit in this graphic</a:t>
            </a:r>
            <a:endParaRPr b="0" i="0" sz="1050" u="none" cap="none" strike="noStrike">
              <a:solidFill>
                <a:srgbClr val="000000"/>
              </a:solidFill>
              <a:latin typeface="Poppins Light"/>
              <a:ea typeface="Poppins Light"/>
              <a:cs typeface="Poppins Light"/>
              <a:sym typeface="Poppins Light"/>
            </a:endParaRPr>
          </a:p>
        </p:txBody>
      </p:sp>
      <p:cxnSp>
        <p:nvCxnSpPr>
          <p:cNvPr id="667" name="Google Shape;667;g2cd33c23501_0_1456"/>
          <p:cNvCxnSpPr/>
          <p:nvPr/>
        </p:nvCxnSpPr>
        <p:spPr>
          <a:xfrm>
            <a:off x="3040830" y="1447143"/>
            <a:ext cx="0" cy="497910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668" name="Google Shape;668;g2cd33c23501_0_1456"/>
          <p:cNvCxnSpPr/>
          <p:nvPr/>
        </p:nvCxnSpPr>
        <p:spPr>
          <a:xfrm>
            <a:off x="6814650" y="1445977"/>
            <a:ext cx="0" cy="497910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669" name="Google Shape;669;g2cd33c23501_0_1456"/>
          <p:cNvCxnSpPr/>
          <p:nvPr/>
        </p:nvCxnSpPr>
        <p:spPr>
          <a:xfrm rot="10800000">
            <a:off x="-72300" y="144582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670" name="Google Shape;670;g2cd33c23501_0_1456"/>
          <p:cNvSpPr txBox="1"/>
          <p:nvPr/>
        </p:nvSpPr>
        <p:spPr>
          <a:xfrm>
            <a:off x="452612" y="1601486"/>
            <a:ext cx="2238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400" u="none" cap="none" strike="noStrike">
                <a:solidFill>
                  <a:schemeClr val="dk2"/>
                </a:solidFill>
                <a:latin typeface="Poppins Light"/>
                <a:ea typeface="Poppins Light"/>
                <a:cs typeface="Poppins Light"/>
                <a:sym typeface="Poppins Light"/>
              </a:rPr>
              <a:t>Text-based search</a:t>
            </a:r>
            <a:endParaRPr b="0" i="0" sz="1100" u="none" cap="none" strike="noStrike">
              <a:solidFill>
                <a:schemeClr val="dk2"/>
              </a:solidFill>
              <a:latin typeface="Poppins Light"/>
              <a:ea typeface="Poppins Light"/>
              <a:cs typeface="Poppins Light"/>
              <a:sym typeface="Poppins Light"/>
            </a:endParaRPr>
          </a:p>
        </p:txBody>
      </p:sp>
      <p:sp>
        <p:nvSpPr>
          <p:cNvPr id="671" name="Google Shape;671;g2cd33c23501_0_1456"/>
          <p:cNvSpPr txBox="1"/>
          <p:nvPr/>
        </p:nvSpPr>
        <p:spPr>
          <a:xfrm>
            <a:off x="3279360" y="1601486"/>
            <a:ext cx="3623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400" u="none" cap="none" strike="noStrike">
                <a:solidFill>
                  <a:schemeClr val="dk2"/>
                </a:solidFill>
                <a:latin typeface="Poppins Light"/>
                <a:ea typeface="Poppins Light"/>
                <a:cs typeface="Poppins Light"/>
                <a:sym typeface="Poppins Light"/>
              </a:rPr>
              <a:t>Abstract Syntax Tree (AST)</a:t>
            </a:r>
            <a:endParaRPr b="0" i="0" sz="1100" u="none" cap="none" strike="noStrike">
              <a:solidFill>
                <a:schemeClr val="dk2"/>
              </a:solidFill>
              <a:latin typeface="Poppins Light"/>
              <a:ea typeface="Poppins Light"/>
              <a:cs typeface="Poppins Light"/>
              <a:sym typeface="Poppins Light"/>
            </a:endParaRPr>
          </a:p>
        </p:txBody>
      </p:sp>
      <p:sp>
        <p:nvSpPr>
          <p:cNvPr id="672" name="Google Shape;672;g2cd33c23501_0_1456"/>
          <p:cNvSpPr txBox="1"/>
          <p:nvPr/>
        </p:nvSpPr>
        <p:spPr>
          <a:xfrm>
            <a:off x="7132903" y="1601486"/>
            <a:ext cx="3623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400" u="none" cap="none" strike="noStrike">
                <a:solidFill>
                  <a:schemeClr val="dk2"/>
                </a:solidFill>
                <a:latin typeface="Poppins SemiBold"/>
                <a:ea typeface="Poppins SemiBold"/>
                <a:cs typeface="Poppins SemiBold"/>
                <a:sym typeface="Poppins SemiBold"/>
              </a:rPr>
              <a:t>Lossless Semantic Tree (LST)</a:t>
            </a:r>
            <a:endParaRPr b="1" i="0" sz="1100" u="none" cap="none" strike="noStrike">
              <a:solidFill>
                <a:schemeClr val="dk2"/>
              </a:solidFill>
              <a:latin typeface="Poppins SemiBold"/>
              <a:ea typeface="Poppins SemiBold"/>
              <a:cs typeface="Poppins SemiBold"/>
              <a:sym typeface="Poppi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2cd33c23501_0_1411"/>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79" name="Google Shape;679;g2cd33c23501_0_1411"/>
          <p:cNvSpPr txBox="1"/>
          <p:nvPr>
            <p:ph idx="1" type="body"/>
          </p:nvPr>
        </p:nvSpPr>
        <p:spPr>
          <a:xfrm>
            <a:off x="523876" y="457384"/>
            <a:ext cx="7495800" cy="706200"/>
          </a:xfrm>
          <a:prstGeom prst="rect">
            <a:avLst/>
          </a:prstGeom>
          <a:noFill/>
          <a:ln>
            <a:noFill/>
          </a:ln>
        </p:spPr>
        <p:txBody>
          <a:bodyPr anchorCtr="0" anchor="ctr" bIns="0" lIns="0" spcFirstLastPara="1" rIns="0" wrap="square" tIns="0">
            <a:normAutofit/>
          </a:bodyPr>
          <a:lstStyle/>
          <a:p>
            <a:pPr indent="-228600" lvl="0" marL="457200" rtl="0" algn="l">
              <a:lnSpc>
                <a:spcPct val="100000"/>
              </a:lnSpc>
              <a:spcBef>
                <a:spcPts val="1000"/>
              </a:spcBef>
              <a:spcAft>
                <a:spcPts val="0"/>
              </a:spcAft>
              <a:buClr>
                <a:schemeClr val="dk1"/>
              </a:buClr>
              <a:buSzPts val="3000"/>
              <a:buNone/>
            </a:pPr>
            <a:r>
              <a:rPr lang="en-US"/>
              <a:t>One migration, thousands of steps</a:t>
            </a:r>
            <a:endParaRPr/>
          </a:p>
        </p:txBody>
      </p:sp>
      <p:pic>
        <p:nvPicPr>
          <p:cNvPr id="680" name="Google Shape;680;g2cd33c23501_0_1411"/>
          <p:cNvPicPr preferRelativeResize="0"/>
          <p:nvPr/>
        </p:nvPicPr>
        <p:blipFill rotWithShape="1">
          <a:blip r:embed="rId3">
            <a:alphaModFix/>
          </a:blip>
          <a:srcRect b="0" l="0" r="0" t="0"/>
          <a:stretch/>
        </p:blipFill>
        <p:spPr>
          <a:xfrm>
            <a:off x="-7688711" y="1303330"/>
            <a:ext cx="5859244" cy="3478926"/>
          </a:xfrm>
          <a:prstGeom prst="rect">
            <a:avLst/>
          </a:prstGeom>
          <a:noFill/>
          <a:ln>
            <a:noFill/>
          </a:ln>
        </p:spPr>
      </p:pic>
      <p:sp>
        <p:nvSpPr>
          <p:cNvPr id="681" name="Google Shape;681;g2cd33c23501_0_1411"/>
          <p:cNvSpPr txBox="1"/>
          <p:nvPr/>
        </p:nvSpPr>
        <p:spPr>
          <a:xfrm>
            <a:off x="7605237" y="2442649"/>
            <a:ext cx="3468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2400" u="none" cap="none" strike="noStrike">
                <a:solidFill>
                  <a:srgbClr val="000000"/>
                </a:solidFill>
                <a:latin typeface="Poppins SemiBold"/>
                <a:ea typeface="Poppins SemiBold"/>
                <a:cs typeface="Poppins SemiBold"/>
                <a:sym typeface="Poppins SemiBold"/>
              </a:rPr>
              <a:t>To migrate to Spring Boot 3.2, it can take </a:t>
            </a:r>
            <a:r>
              <a:rPr b="1" lang="en-US" sz="2400">
                <a:latin typeface="Poppins SemiBold"/>
                <a:ea typeface="Poppins SemiBold"/>
                <a:cs typeface="Poppins SemiBold"/>
                <a:sym typeface="Poppins SemiBold"/>
              </a:rPr>
              <a:t>2</a:t>
            </a:r>
            <a:r>
              <a:rPr b="1" i="0" lang="en-US" sz="2400" u="none" cap="none" strike="noStrike">
                <a:solidFill>
                  <a:srgbClr val="000000"/>
                </a:solidFill>
                <a:latin typeface="Poppins SemiBold"/>
                <a:ea typeface="Poppins SemiBold"/>
                <a:cs typeface="Poppins SemiBold"/>
                <a:sym typeface="Poppins SemiBold"/>
              </a:rPr>
              <a:t>,</a:t>
            </a:r>
            <a:r>
              <a:rPr b="1" lang="en-US" sz="2400">
                <a:latin typeface="Poppins SemiBold"/>
                <a:ea typeface="Poppins SemiBold"/>
                <a:cs typeface="Poppins SemiBold"/>
                <a:sym typeface="Poppins SemiBold"/>
              </a:rPr>
              <a:t>013</a:t>
            </a:r>
            <a:r>
              <a:rPr b="1" i="0" lang="en-US" sz="2400" u="none" cap="none" strike="noStrike">
                <a:solidFill>
                  <a:srgbClr val="000000"/>
                </a:solidFill>
                <a:latin typeface="Poppins SemiBold"/>
                <a:ea typeface="Poppins SemiBold"/>
                <a:cs typeface="Poppins SemiBold"/>
                <a:sym typeface="Poppins SemiBold"/>
              </a:rPr>
              <a:t> steps. </a:t>
            </a:r>
            <a:endParaRPr b="1" i="0" sz="2400" u="none" cap="none" strike="noStrike">
              <a:solidFill>
                <a:srgbClr val="000000"/>
              </a:solidFill>
              <a:latin typeface="Poppins SemiBold"/>
              <a:ea typeface="Poppins SemiBold"/>
              <a:cs typeface="Poppins SemiBold"/>
              <a:sym typeface="Poppins SemiBold"/>
            </a:endParaRPr>
          </a:p>
        </p:txBody>
      </p:sp>
      <p:pic>
        <p:nvPicPr>
          <p:cNvPr id="682" name="Google Shape;682;g2cd33c23501_0_1411"/>
          <p:cNvPicPr preferRelativeResize="0"/>
          <p:nvPr/>
        </p:nvPicPr>
        <p:blipFill rotWithShape="1">
          <a:blip r:embed="rId4">
            <a:alphaModFix/>
          </a:blip>
          <a:srcRect b="0" l="0" r="0" t="0"/>
          <a:stretch/>
        </p:blipFill>
        <p:spPr>
          <a:xfrm>
            <a:off x="739633" y="1535878"/>
            <a:ext cx="6286500" cy="441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2cd33c23501_0_1204"/>
          <p:cNvSpPr/>
          <p:nvPr/>
        </p:nvSpPr>
        <p:spPr>
          <a:xfrm>
            <a:off x="584254" y="1722812"/>
            <a:ext cx="1340700" cy="126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g2cd33c23501_0_1204"/>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690" name="Google Shape;690;g2cd33c23501_0_1204"/>
          <p:cNvSpPr txBox="1"/>
          <p:nvPr>
            <p:ph idx="1" type="body"/>
          </p:nvPr>
        </p:nvSpPr>
        <p:spPr>
          <a:xfrm>
            <a:off x="523875" y="457384"/>
            <a:ext cx="8130600" cy="706200"/>
          </a:xfrm>
          <a:prstGeom prst="rect">
            <a:avLst/>
          </a:prstGeom>
          <a:noFill/>
          <a:ln>
            <a:noFill/>
          </a:ln>
        </p:spPr>
        <p:txBody>
          <a:bodyPr anchorCtr="0" anchor="ctr" bIns="0" lIns="0" spcFirstLastPara="1" rIns="0" wrap="square" tIns="0">
            <a:normAutofit fontScale="92500"/>
          </a:bodyPr>
          <a:lstStyle/>
          <a:p>
            <a:pPr indent="0" lvl="0" marL="0" rtl="0" algn="l">
              <a:lnSpc>
                <a:spcPct val="100000"/>
              </a:lnSpc>
              <a:spcBef>
                <a:spcPts val="0"/>
              </a:spcBef>
              <a:spcAft>
                <a:spcPts val="0"/>
              </a:spcAft>
              <a:buClr>
                <a:schemeClr val="dk1"/>
              </a:buClr>
              <a:buSzPct val="100000"/>
              <a:buNone/>
            </a:pPr>
            <a:r>
              <a:rPr lang="en-US"/>
              <a:t>Growing ecosystem of modernization recipes</a:t>
            </a:r>
            <a:endParaRPr/>
          </a:p>
        </p:txBody>
      </p:sp>
      <p:sp>
        <p:nvSpPr>
          <p:cNvPr id="691" name="Google Shape;691;g2cd33c23501_0_1204"/>
          <p:cNvSpPr txBox="1"/>
          <p:nvPr/>
        </p:nvSpPr>
        <p:spPr>
          <a:xfrm>
            <a:off x="3631662" y="5397077"/>
            <a:ext cx="8261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600" u="none" cap="none" strike="noStrike">
                <a:solidFill>
                  <a:schemeClr val="dk2"/>
                </a:solidFill>
                <a:latin typeface="Poppins Light"/>
                <a:ea typeface="Poppins Light"/>
                <a:cs typeface="Poppins Light"/>
                <a:sym typeface="Poppins Light"/>
              </a:rPr>
              <a:t>Recipes programmatically execute automated search and transformation actions on a codebase. The ecosystem of OpenRewrite </a:t>
            </a:r>
            <a:r>
              <a:rPr b="0" i="0" lang="en-US" sz="1600" u="sng" cap="none" strike="noStrike">
                <a:solidFill>
                  <a:schemeClr val="dk2"/>
                </a:solidFill>
                <a:latin typeface="Poppins Light"/>
                <a:ea typeface="Poppins Light"/>
                <a:cs typeface="Poppins Light"/>
                <a:sym typeface="Poppins Light"/>
              </a:rPr>
              <a:t>community-driven recipes</a:t>
            </a:r>
            <a:r>
              <a:rPr b="0" i="0" lang="en-US" sz="1600" u="none" cap="none" strike="noStrike">
                <a:solidFill>
                  <a:schemeClr val="dk2"/>
                </a:solidFill>
                <a:latin typeface="Poppins Light"/>
                <a:ea typeface="Poppins Light"/>
                <a:cs typeface="Poppins Light"/>
                <a:sym typeface="Poppins Light"/>
              </a:rPr>
              <a:t> is continually growing. </a:t>
            </a:r>
            <a:endParaRPr b="0" i="0" sz="1600" u="none" cap="none" strike="noStrike">
              <a:solidFill>
                <a:schemeClr val="dk2"/>
              </a:solidFill>
              <a:latin typeface="Poppins Light"/>
              <a:ea typeface="Poppins Light"/>
              <a:cs typeface="Poppins Light"/>
              <a:sym typeface="Poppins Light"/>
            </a:endParaRPr>
          </a:p>
        </p:txBody>
      </p:sp>
      <p:pic>
        <p:nvPicPr>
          <p:cNvPr descr="Learn COBOL - Best COBOL Tutorials (Ranked) | Hackr.io" id="692" name="Google Shape;692;g2cd33c23501_0_1204"/>
          <p:cNvPicPr preferRelativeResize="0"/>
          <p:nvPr/>
        </p:nvPicPr>
        <p:blipFill rotWithShape="1">
          <a:blip r:embed="rId3">
            <a:alphaModFix/>
          </a:blip>
          <a:srcRect b="0" l="0" r="0" t="0"/>
          <a:stretch/>
        </p:blipFill>
        <p:spPr>
          <a:xfrm>
            <a:off x="1559396" y="5355613"/>
            <a:ext cx="662816" cy="662816"/>
          </a:xfrm>
          <a:prstGeom prst="rect">
            <a:avLst/>
          </a:prstGeom>
          <a:noFill/>
          <a:ln>
            <a:noFill/>
          </a:ln>
        </p:spPr>
      </p:pic>
      <p:grpSp>
        <p:nvGrpSpPr>
          <p:cNvPr id="693" name="Google Shape;693;g2cd33c23501_0_1204"/>
          <p:cNvGrpSpPr/>
          <p:nvPr/>
        </p:nvGrpSpPr>
        <p:grpSpPr>
          <a:xfrm>
            <a:off x="3426092" y="1824997"/>
            <a:ext cx="8537376" cy="3276965"/>
            <a:chOff x="2805689" y="1773896"/>
            <a:chExt cx="9157327" cy="3514925"/>
          </a:xfrm>
        </p:grpSpPr>
        <p:pic>
          <p:nvPicPr>
            <p:cNvPr descr="Gradle icon - File Icons" id="694" name="Google Shape;694;g2cd33c23501_0_1204"/>
            <p:cNvPicPr preferRelativeResize="0"/>
            <p:nvPr/>
          </p:nvPicPr>
          <p:blipFill rotWithShape="1">
            <a:blip r:embed="rId4">
              <a:alphaModFix/>
            </a:blip>
            <a:srcRect b="0" l="0" r="0" t="0"/>
            <a:stretch/>
          </p:blipFill>
          <p:spPr>
            <a:xfrm>
              <a:off x="3179142" y="3035929"/>
              <a:ext cx="572412" cy="572412"/>
            </a:xfrm>
            <a:prstGeom prst="rect">
              <a:avLst/>
            </a:prstGeom>
            <a:noFill/>
            <a:ln>
              <a:noFill/>
            </a:ln>
          </p:spPr>
        </p:pic>
        <p:pic>
          <p:nvPicPr>
            <p:cNvPr descr="Apache Maven Feathers transparent PNG - StickPNG" id="695" name="Google Shape;695;g2cd33c23501_0_1204"/>
            <p:cNvPicPr preferRelativeResize="0"/>
            <p:nvPr/>
          </p:nvPicPr>
          <p:blipFill rotWithShape="1">
            <a:blip r:embed="rId5">
              <a:alphaModFix/>
            </a:blip>
            <a:srcRect b="11125" l="0" r="0" t="11016"/>
            <a:stretch/>
          </p:blipFill>
          <p:spPr>
            <a:xfrm>
              <a:off x="3115425" y="1773896"/>
              <a:ext cx="699847" cy="726480"/>
            </a:xfrm>
            <a:prstGeom prst="rect">
              <a:avLst/>
            </a:prstGeom>
            <a:noFill/>
            <a:ln>
              <a:noFill/>
            </a:ln>
          </p:spPr>
        </p:pic>
        <p:pic>
          <p:nvPicPr>
            <p:cNvPr descr="Artwork" id="696" name="Google Shape;696;g2cd33c23501_0_1204"/>
            <p:cNvPicPr preferRelativeResize="0"/>
            <p:nvPr/>
          </p:nvPicPr>
          <p:blipFill rotWithShape="1">
            <a:blip r:embed="rId6">
              <a:alphaModFix/>
            </a:blip>
            <a:srcRect b="28656" l="54769" r="1372" t="22591"/>
            <a:stretch/>
          </p:blipFill>
          <p:spPr>
            <a:xfrm>
              <a:off x="3183740" y="4646462"/>
              <a:ext cx="563216" cy="209556"/>
            </a:xfrm>
            <a:prstGeom prst="rect">
              <a:avLst/>
            </a:prstGeom>
            <a:noFill/>
            <a:ln>
              <a:noFill/>
            </a:ln>
          </p:spPr>
        </p:pic>
        <p:pic>
          <p:nvPicPr>
            <p:cNvPr descr="Artwork" id="697" name="Google Shape;697;g2cd33c23501_0_1204"/>
            <p:cNvPicPr preferRelativeResize="0"/>
            <p:nvPr/>
          </p:nvPicPr>
          <p:blipFill rotWithShape="1">
            <a:blip r:embed="rId6">
              <a:alphaModFix/>
            </a:blip>
            <a:srcRect b="35842" l="30183" r="46273" t="32562"/>
            <a:stretch/>
          </p:blipFill>
          <p:spPr>
            <a:xfrm>
              <a:off x="3128706" y="4328281"/>
              <a:ext cx="673283" cy="302455"/>
            </a:xfrm>
            <a:prstGeom prst="rect">
              <a:avLst/>
            </a:prstGeom>
            <a:noFill/>
            <a:ln>
              <a:noFill/>
            </a:ln>
          </p:spPr>
        </p:pic>
        <p:pic>
          <p:nvPicPr>
            <p:cNvPr descr="testcontainers · GitHub" id="698" name="Google Shape;698;g2cd33c23501_0_1204"/>
            <p:cNvPicPr preferRelativeResize="0"/>
            <p:nvPr/>
          </p:nvPicPr>
          <p:blipFill rotWithShape="1">
            <a:blip r:embed="rId7">
              <a:alphaModFix/>
            </a:blip>
            <a:srcRect b="0" l="0" r="0" t="0"/>
            <a:stretch/>
          </p:blipFill>
          <p:spPr>
            <a:xfrm>
              <a:off x="4472148" y="4274660"/>
              <a:ext cx="599251" cy="599251"/>
            </a:xfrm>
            <a:prstGeom prst="rect">
              <a:avLst/>
            </a:prstGeom>
            <a:noFill/>
            <a:ln>
              <a:noFill/>
            </a:ln>
          </p:spPr>
        </p:pic>
        <p:pic>
          <p:nvPicPr>
            <p:cNvPr descr="Spring Logo PNG Transparent &amp; SVG Vector - Freebie Supply" id="699" name="Google Shape;699;g2cd33c23501_0_1204"/>
            <p:cNvPicPr preferRelativeResize="0"/>
            <p:nvPr/>
          </p:nvPicPr>
          <p:blipFill rotWithShape="1">
            <a:blip r:embed="rId8">
              <a:alphaModFix/>
            </a:blip>
            <a:srcRect b="0" l="0" r="0" t="0"/>
            <a:stretch/>
          </p:blipFill>
          <p:spPr>
            <a:xfrm>
              <a:off x="5814848" y="1828681"/>
              <a:ext cx="549018" cy="549271"/>
            </a:xfrm>
            <a:prstGeom prst="rect">
              <a:avLst/>
            </a:prstGeom>
            <a:noFill/>
            <a:ln>
              <a:noFill/>
            </a:ln>
          </p:spPr>
        </p:pic>
        <p:pic>
          <p:nvPicPr>
            <p:cNvPr descr="Quarkus Logo PNG Vector (SVG) Free Download" id="700" name="Google Shape;700;g2cd33c23501_0_1204"/>
            <p:cNvPicPr preferRelativeResize="0"/>
            <p:nvPr/>
          </p:nvPicPr>
          <p:blipFill rotWithShape="1">
            <a:blip r:embed="rId9">
              <a:alphaModFix/>
            </a:blip>
            <a:srcRect b="0" l="0" r="0" t="0"/>
            <a:stretch/>
          </p:blipFill>
          <p:spPr>
            <a:xfrm>
              <a:off x="4516813" y="1894740"/>
              <a:ext cx="509921" cy="509921"/>
            </a:xfrm>
            <a:prstGeom prst="rect">
              <a:avLst/>
            </a:prstGeom>
            <a:noFill/>
            <a:ln>
              <a:noFill/>
            </a:ln>
          </p:spPr>
        </p:pic>
        <p:pic>
          <p:nvPicPr>
            <p:cNvPr descr="Introduction to Micronaut Framework | Opencodez" id="701" name="Google Shape;701;g2cd33c23501_0_1204"/>
            <p:cNvPicPr preferRelativeResize="0"/>
            <p:nvPr/>
          </p:nvPicPr>
          <p:blipFill rotWithShape="1">
            <a:blip r:embed="rId10">
              <a:alphaModFix/>
            </a:blip>
            <a:srcRect b="0" l="0" r="0" t="0"/>
            <a:stretch/>
          </p:blipFill>
          <p:spPr>
            <a:xfrm>
              <a:off x="5787645" y="3026940"/>
              <a:ext cx="603422" cy="603422"/>
            </a:xfrm>
            <a:prstGeom prst="rect">
              <a:avLst/>
            </a:prstGeom>
            <a:noFill/>
            <a:ln>
              <a:noFill/>
            </a:ln>
          </p:spPr>
        </p:pic>
        <p:pic>
          <p:nvPicPr>
            <p:cNvPr descr="GitHub Actions" id="702" name="Google Shape;702;g2cd33c23501_0_1204"/>
            <p:cNvPicPr preferRelativeResize="0"/>
            <p:nvPr/>
          </p:nvPicPr>
          <p:blipFill rotWithShape="1">
            <a:blip r:embed="rId11">
              <a:alphaModFix/>
            </a:blip>
            <a:srcRect b="0" l="0" r="0" t="0"/>
            <a:stretch/>
          </p:blipFill>
          <p:spPr>
            <a:xfrm>
              <a:off x="7644736" y="1967520"/>
              <a:ext cx="466729" cy="466729"/>
            </a:xfrm>
            <a:prstGeom prst="rect">
              <a:avLst/>
            </a:prstGeom>
            <a:noFill/>
            <a:ln>
              <a:noFill/>
            </a:ln>
          </p:spPr>
        </p:pic>
        <p:pic>
          <p:nvPicPr>
            <p:cNvPr descr="Concourse Logo PNG Transparent – Brands Logos" id="703" name="Google Shape;703;g2cd33c23501_0_1204"/>
            <p:cNvPicPr preferRelativeResize="0"/>
            <p:nvPr/>
          </p:nvPicPr>
          <p:blipFill rotWithShape="1">
            <a:blip r:embed="rId12">
              <a:alphaModFix/>
            </a:blip>
            <a:srcRect b="0" l="0" r="0" t="0"/>
            <a:stretch/>
          </p:blipFill>
          <p:spPr>
            <a:xfrm>
              <a:off x="7644736" y="4183377"/>
              <a:ext cx="466730" cy="463086"/>
            </a:xfrm>
            <a:prstGeom prst="rect">
              <a:avLst/>
            </a:prstGeom>
            <a:noFill/>
            <a:ln>
              <a:noFill/>
            </a:ln>
          </p:spPr>
        </p:pic>
        <p:pic>
          <p:nvPicPr>
            <p:cNvPr id="704" name="Google Shape;704;g2cd33c23501_0_1204"/>
            <p:cNvPicPr preferRelativeResize="0"/>
            <p:nvPr/>
          </p:nvPicPr>
          <p:blipFill rotWithShape="1">
            <a:blip r:embed="rId13">
              <a:alphaModFix/>
            </a:blip>
            <a:srcRect b="0" l="0" r="0" t="0"/>
            <a:stretch/>
          </p:blipFill>
          <p:spPr>
            <a:xfrm>
              <a:off x="7671326" y="3124922"/>
              <a:ext cx="413550" cy="417707"/>
            </a:xfrm>
            <a:prstGeom prst="rect">
              <a:avLst/>
            </a:prstGeom>
            <a:noFill/>
            <a:ln>
              <a:noFill/>
            </a:ln>
          </p:spPr>
        </p:pic>
        <p:pic>
          <p:nvPicPr>
            <p:cNvPr descr="HashiCorp Terraform logo (blog-adjusted aspect ratio) - VMware Cloud  Provider Blog" id="705" name="Google Shape;705;g2cd33c23501_0_1204"/>
            <p:cNvPicPr preferRelativeResize="0"/>
            <p:nvPr/>
          </p:nvPicPr>
          <p:blipFill rotWithShape="1">
            <a:blip r:embed="rId14">
              <a:alphaModFix/>
            </a:blip>
            <a:srcRect b="0" l="19937" r="15853" t="0"/>
            <a:stretch/>
          </p:blipFill>
          <p:spPr>
            <a:xfrm>
              <a:off x="11003411" y="1858482"/>
              <a:ext cx="534114" cy="624082"/>
            </a:xfrm>
            <a:prstGeom prst="rect">
              <a:avLst/>
            </a:prstGeom>
            <a:noFill/>
            <a:ln>
              <a:noFill/>
            </a:ln>
          </p:spPr>
        </p:pic>
        <p:pic>
          <p:nvPicPr>
            <p:cNvPr id="706" name="Google Shape;706;g2cd33c23501_0_1204"/>
            <p:cNvPicPr preferRelativeResize="0"/>
            <p:nvPr/>
          </p:nvPicPr>
          <p:blipFill rotWithShape="1">
            <a:blip r:embed="rId15">
              <a:alphaModFix/>
            </a:blip>
            <a:srcRect b="0" l="0" r="0" t="0"/>
            <a:stretch/>
          </p:blipFill>
          <p:spPr>
            <a:xfrm>
              <a:off x="9576386" y="3211877"/>
              <a:ext cx="532347" cy="318699"/>
            </a:xfrm>
            <a:prstGeom prst="rect">
              <a:avLst/>
            </a:prstGeom>
            <a:noFill/>
            <a:ln>
              <a:noFill/>
            </a:ln>
          </p:spPr>
        </p:pic>
        <p:pic>
          <p:nvPicPr>
            <p:cNvPr descr="Azure has a new logo, but where do you download it? Here!" id="707" name="Google Shape;707;g2cd33c23501_0_1204"/>
            <p:cNvPicPr preferRelativeResize="0"/>
            <p:nvPr/>
          </p:nvPicPr>
          <p:blipFill rotWithShape="1">
            <a:blip r:embed="rId16">
              <a:alphaModFix/>
            </a:blip>
            <a:srcRect b="0" l="0" r="0" t="0"/>
            <a:stretch/>
          </p:blipFill>
          <p:spPr>
            <a:xfrm>
              <a:off x="11045820" y="3057554"/>
              <a:ext cx="449300" cy="449300"/>
            </a:xfrm>
            <a:prstGeom prst="rect">
              <a:avLst/>
            </a:prstGeom>
            <a:noFill/>
            <a:ln>
              <a:noFill/>
            </a:ln>
          </p:spPr>
        </p:pic>
        <p:pic>
          <p:nvPicPr>
            <p:cNvPr id="708" name="Google Shape;708;g2cd33c23501_0_1204"/>
            <p:cNvPicPr preferRelativeResize="0"/>
            <p:nvPr/>
          </p:nvPicPr>
          <p:blipFill rotWithShape="1">
            <a:blip r:embed="rId17">
              <a:alphaModFix/>
            </a:blip>
            <a:srcRect b="0" l="0" r="0" t="0"/>
            <a:stretch/>
          </p:blipFill>
          <p:spPr>
            <a:xfrm>
              <a:off x="9588959" y="1928820"/>
              <a:ext cx="507201" cy="492384"/>
            </a:xfrm>
            <a:prstGeom prst="rect">
              <a:avLst/>
            </a:prstGeom>
            <a:noFill/>
            <a:ln>
              <a:noFill/>
            </a:ln>
          </p:spPr>
        </p:pic>
        <p:sp>
          <p:nvSpPr>
            <p:cNvPr id="709" name="Google Shape;709;g2cd33c23501_0_1204"/>
            <p:cNvSpPr txBox="1"/>
            <p:nvPr/>
          </p:nvSpPr>
          <p:spPr>
            <a:xfrm>
              <a:off x="3044519" y="3812764"/>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Gradle</a:t>
              </a:r>
              <a:endParaRPr b="0" i="0" sz="1400" u="none" cap="none" strike="noStrike">
                <a:solidFill>
                  <a:srgbClr val="000000"/>
                </a:solidFill>
                <a:latin typeface="Arial"/>
                <a:ea typeface="Arial"/>
                <a:cs typeface="Arial"/>
                <a:sym typeface="Arial"/>
              </a:endParaRPr>
            </a:p>
          </p:txBody>
        </p:sp>
        <p:sp>
          <p:nvSpPr>
            <p:cNvPr id="710" name="Google Shape;710;g2cd33c23501_0_1204"/>
            <p:cNvSpPr txBox="1"/>
            <p:nvPr/>
          </p:nvSpPr>
          <p:spPr>
            <a:xfrm>
              <a:off x="2805689" y="2619731"/>
              <a:ext cx="13194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Apache Maven</a:t>
              </a:r>
              <a:endParaRPr b="0" i="0" sz="1400" u="none" cap="none" strike="noStrike">
                <a:solidFill>
                  <a:srgbClr val="000000"/>
                </a:solidFill>
                <a:latin typeface="Arial"/>
                <a:ea typeface="Arial"/>
                <a:cs typeface="Arial"/>
                <a:sym typeface="Arial"/>
              </a:endParaRPr>
            </a:p>
          </p:txBody>
        </p:sp>
        <p:sp>
          <p:nvSpPr>
            <p:cNvPr id="711" name="Google Shape;711;g2cd33c23501_0_1204"/>
            <p:cNvSpPr txBox="1"/>
            <p:nvPr/>
          </p:nvSpPr>
          <p:spPr>
            <a:xfrm>
              <a:off x="5668527" y="2619731"/>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Spring</a:t>
              </a:r>
              <a:endParaRPr b="0" i="0" sz="1400" u="none" cap="none" strike="noStrike">
                <a:solidFill>
                  <a:srgbClr val="000000"/>
                </a:solidFill>
                <a:latin typeface="Arial"/>
                <a:ea typeface="Arial"/>
                <a:cs typeface="Arial"/>
                <a:sym typeface="Arial"/>
              </a:endParaRPr>
            </a:p>
          </p:txBody>
        </p:sp>
        <p:sp>
          <p:nvSpPr>
            <p:cNvPr id="712" name="Google Shape;712;g2cd33c23501_0_1204"/>
            <p:cNvSpPr txBox="1"/>
            <p:nvPr/>
          </p:nvSpPr>
          <p:spPr>
            <a:xfrm>
              <a:off x="4350944" y="2619731"/>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Quarkus</a:t>
              </a:r>
              <a:endParaRPr b="0" i="0" sz="1100" u="none" cap="none" strike="noStrike">
                <a:solidFill>
                  <a:srgbClr val="00193C"/>
                </a:solidFill>
                <a:latin typeface="Poppins Light"/>
                <a:ea typeface="Poppins Light"/>
                <a:cs typeface="Poppins Light"/>
                <a:sym typeface="Poppins Light"/>
              </a:endParaRPr>
            </a:p>
          </p:txBody>
        </p:sp>
        <p:sp>
          <p:nvSpPr>
            <p:cNvPr id="713" name="Google Shape;713;g2cd33c23501_0_1204"/>
            <p:cNvSpPr txBox="1"/>
            <p:nvPr/>
          </p:nvSpPr>
          <p:spPr>
            <a:xfrm>
              <a:off x="9182900" y="2593579"/>
              <a:ext cx="13194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1100" u="none" cap="none" strike="noStrike">
                  <a:solidFill>
                    <a:srgbClr val="00193C"/>
                  </a:solidFill>
                  <a:latin typeface="Poppins Light"/>
                  <a:ea typeface="Poppins Light"/>
                  <a:cs typeface="Poppins Light"/>
                  <a:sym typeface="Poppins Light"/>
                </a:rPr>
                <a:t>Kubernetes</a:t>
              </a:r>
              <a:endParaRPr b="0" i="0" sz="2000" u="none" cap="none" strike="noStrike">
                <a:solidFill>
                  <a:srgbClr val="000000"/>
                </a:solidFill>
                <a:latin typeface="Arial"/>
                <a:ea typeface="Arial"/>
                <a:cs typeface="Arial"/>
                <a:sym typeface="Arial"/>
              </a:endParaRPr>
            </a:p>
          </p:txBody>
        </p:sp>
        <p:sp>
          <p:nvSpPr>
            <p:cNvPr id="714" name="Google Shape;714;g2cd33c23501_0_1204"/>
            <p:cNvSpPr txBox="1"/>
            <p:nvPr/>
          </p:nvSpPr>
          <p:spPr>
            <a:xfrm>
              <a:off x="10817707" y="2593580"/>
              <a:ext cx="941700" cy="272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193C"/>
                  </a:solidFill>
                  <a:latin typeface="Poppins Light"/>
                  <a:ea typeface="Poppins Light"/>
                  <a:cs typeface="Poppins Light"/>
                  <a:sym typeface="Poppins Light"/>
                </a:rPr>
                <a:t>Terraform</a:t>
              </a:r>
              <a:endParaRPr b="0" i="0" sz="1400" u="none" cap="none" strike="noStrike">
                <a:solidFill>
                  <a:srgbClr val="000000"/>
                </a:solidFill>
                <a:latin typeface="Arial"/>
                <a:ea typeface="Arial"/>
                <a:cs typeface="Arial"/>
                <a:sym typeface="Arial"/>
              </a:endParaRPr>
            </a:p>
          </p:txBody>
        </p:sp>
        <p:sp>
          <p:nvSpPr>
            <p:cNvPr id="715" name="Google Shape;715;g2cd33c23501_0_1204"/>
            <p:cNvSpPr txBox="1"/>
            <p:nvPr/>
          </p:nvSpPr>
          <p:spPr>
            <a:xfrm>
              <a:off x="4092705" y="4987056"/>
              <a:ext cx="1358100" cy="272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1050" u="none" cap="none" strike="noStrike">
                  <a:solidFill>
                    <a:srgbClr val="00193C"/>
                  </a:solidFill>
                  <a:latin typeface="Poppins Light"/>
                  <a:ea typeface="Poppins Light"/>
                  <a:cs typeface="Poppins Light"/>
                  <a:sym typeface="Poppins Light"/>
                </a:rPr>
                <a:t>Testcontainers</a:t>
              </a:r>
              <a:endParaRPr b="0" i="0" sz="1050" u="none" cap="none" strike="noStrike">
                <a:solidFill>
                  <a:srgbClr val="00193C"/>
                </a:solidFill>
                <a:latin typeface="Poppins Light"/>
                <a:ea typeface="Poppins Light"/>
                <a:cs typeface="Poppins Light"/>
                <a:sym typeface="Poppins Light"/>
              </a:endParaRPr>
            </a:p>
          </p:txBody>
        </p:sp>
        <p:sp>
          <p:nvSpPr>
            <p:cNvPr id="716" name="Google Shape;716;g2cd33c23501_0_1204"/>
            <p:cNvSpPr txBox="1"/>
            <p:nvPr/>
          </p:nvSpPr>
          <p:spPr>
            <a:xfrm>
              <a:off x="3044519" y="5008321"/>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JHipster</a:t>
              </a:r>
              <a:endParaRPr b="0" i="0" sz="1100" u="none" cap="none" strike="noStrike">
                <a:solidFill>
                  <a:srgbClr val="00193C"/>
                </a:solidFill>
                <a:latin typeface="Poppins Light"/>
                <a:ea typeface="Poppins Light"/>
                <a:cs typeface="Poppins Light"/>
                <a:sym typeface="Poppins Light"/>
              </a:endParaRPr>
            </a:p>
          </p:txBody>
        </p:sp>
        <p:sp>
          <p:nvSpPr>
            <p:cNvPr id="717" name="Google Shape;717;g2cd33c23501_0_1204"/>
            <p:cNvSpPr txBox="1"/>
            <p:nvPr/>
          </p:nvSpPr>
          <p:spPr>
            <a:xfrm>
              <a:off x="9421730" y="3677598"/>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AWS</a:t>
              </a:r>
              <a:endParaRPr b="0" i="0" sz="1400" u="none" cap="none" strike="noStrike">
                <a:solidFill>
                  <a:srgbClr val="000000"/>
                </a:solidFill>
                <a:latin typeface="Arial"/>
                <a:ea typeface="Arial"/>
                <a:cs typeface="Arial"/>
                <a:sym typeface="Arial"/>
              </a:endParaRPr>
            </a:p>
          </p:txBody>
        </p:sp>
        <p:sp>
          <p:nvSpPr>
            <p:cNvPr id="718" name="Google Shape;718;g2cd33c23501_0_1204"/>
            <p:cNvSpPr txBox="1"/>
            <p:nvPr/>
          </p:nvSpPr>
          <p:spPr>
            <a:xfrm>
              <a:off x="5525109" y="3810075"/>
              <a:ext cx="11286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100" u="none" cap="none" strike="noStrike">
                  <a:solidFill>
                    <a:srgbClr val="00193C"/>
                  </a:solidFill>
                  <a:latin typeface="Poppins Light"/>
                  <a:ea typeface="Poppins Light"/>
                  <a:cs typeface="Poppins Light"/>
                  <a:sym typeface="Poppins Light"/>
                </a:rPr>
                <a:t>Micronaut</a:t>
              </a:r>
              <a:endParaRPr b="0" i="0" sz="1100" u="none" cap="none" strike="noStrike">
                <a:solidFill>
                  <a:srgbClr val="00193C"/>
                </a:solidFill>
                <a:latin typeface="Poppins Light"/>
                <a:ea typeface="Poppins Light"/>
                <a:cs typeface="Poppins Light"/>
                <a:sym typeface="Poppins Light"/>
              </a:endParaRPr>
            </a:p>
          </p:txBody>
        </p:sp>
        <p:sp>
          <p:nvSpPr>
            <p:cNvPr id="719" name="Google Shape;719;g2cd33c23501_0_1204"/>
            <p:cNvSpPr txBox="1"/>
            <p:nvPr/>
          </p:nvSpPr>
          <p:spPr>
            <a:xfrm>
              <a:off x="9215256" y="4748254"/>
              <a:ext cx="12546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Google Cloud</a:t>
              </a:r>
              <a:endParaRPr b="0" i="0" sz="1400" u="none" cap="none" strike="noStrike">
                <a:solidFill>
                  <a:srgbClr val="000000"/>
                </a:solidFill>
                <a:latin typeface="Arial"/>
                <a:ea typeface="Arial"/>
                <a:cs typeface="Arial"/>
                <a:sym typeface="Arial"/>
              </a:endParaRPr>
            </a:p>
          </p:txBody>
        </p:sp>
        <p:sp>
          <p:nvSpPr>
            <p:cNvPr id="720" name="Google Shape;720;g2cd33c23501_0_1204"/>
            <p:cNvSpPr txBox="1"/>
            <p:nvPr/>
          </p:nvSpPr>
          <p:spPr>
            <a:xfrm>
              <a:off x="10577916" y="3677598"/>
              <a:ext cx="13851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Microsoft Azure</a:t>
              </a:r>
              <a:endParaRPr b="0" i="0" sz="1400" u="none" cap="none" strike="noStrike">
                <a:solidFill>
                  <a:srgbClr val="000000"/>
                </a:solidFill>
                <a:latin typeface="Arial"/>
                <a:ea typeface="Arial"/>
                <a:cs typeface="Arial"/>
                <a:sym typeface="Arial"/>
              </a:endParaRPr>
            </a:p>
          </p:txBody>
        </p:sp>
        <p:sp>
          <p:nvSpPr>
            <p:cNvPr id="721" name="Google Shape;721;g2cd33c23501_0_1204"/>
            <p:cNvSpPr txBox="1"/>
            <p:nvPr/>
          </p:nvSpPr>
          <p:spPr>
            <a:xfrm>
              <a:off x="7185548" y="2629571"/>
              <a:ext cx="13851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Github Actions</a:t>
              </a:r>
              <a:endParaRPr b="0" i="0" sz="1400" u="none" cap="none" strike="noStrike">
                <a:solidFill>
                  <a:srgbClr val="000000"/>
                </a:solidFill>
                <a:latin typeface="Arial"/>
                <a:ea typeface="Arial"/>
                <a:cs typeface="Arial"/>
                <a:sym typeface="Arial"/>
              </a:endParaRPr>
            </a:p>
          </p:txBody>
        </p:sp>
        <p:sp>
          <p:nvSpPr>
            <p:cNvPr id="722" name="Google Shape;722;g2cd33c23501_0_1204"/>
            <p:cNvSpPr txBox="1"/>
            <p:nvPr/>
          </p:nvSpPr>
          <p:spPr>
            <a:xfrm>
              <a:off x="7327029" y="4826776"/>
              <a:ext cx="11022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100" u="none" cap="none" strike="noStrike">
                  <a:solidFill>
                    <a:srgbClr val="00193C"/>
                  </a:solidFill>
                  <a:latin typeface="Poppins Light"/>
                  <a:ea typeface="Poppins Light"/>
                  <a:cs typeface="Poppins Light"/>
                  <a:sym typeface="Poppins Light"/>
                </a:rPr>
                <a:t>Concourse</a:t>
              </a:r>
              <a:endParaRPr b="0" i="0" sz="1800" u="none" cap="none" strike="noStrike">
                <a:solidFill>
                  <a:srgbClr val="000000"/>
                </a:solidFill>
                <a:latin typeface="Arial"/>
                <a:ea typeface="Arial"/>
                <a:cs typeface="Arial"/>
                <a:sym typeface="Arial"/>
              </a:endParaRPr>
            </a:p>
          </p:txBody>
        </p:sp>
        <p:sp>
          <p:nvSpPr>
            <p:cNvPr id="723" name="Google Shape;723;g2cd33c23501_0_1204"/>
            <p:cNvSpPr txBox="1"/>
            <p:nvPr/>
          </p:nvSpPr>
          <p:spPr>
            <a:xfrm>
              <a:off x="7457271" y="3734855"/>
              <a:ext cx="841800" cy="28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CircleCI</a:t>
              </a:r>
              <a:endParaRPr b="0" i="0" sz="1100" u="none" cap="none" strike="noStrike">
                <a:solidFill>
                  <a:srgbClr val="00193C"/>
                </a:solidFill>
                <a:latin typeface="Poppins Light"/>
                <a:ea typeface="Poppins Light"/>
                <a:cs typeface="Poppins Light"/>
                <a:sym typeface="Poppins Light"/>
              </a:endParaRPr>
            </a:p>
          </p:txBody>
        </p:sp>
        <p:pic>
          <p:nvPicPr>
            <p:cNvPr descr="Cloud Computing Services | Google Cloud" id="724" name="Google Shape;724;g2cd33c23501_0_1204"/>
            <p:cNvPicPr preferRelativeResize="0"/>
            <p:nvPr/>
          </p:nvPicPr>
          <p:blipFill rotWithShape="1">
            <a:blip r:embed="rId18">
              <a:alphaModFix/>
            </a:blip>
            <a:srcRect b="0" l="24480" r="23729" t="0"/>
            <a:stretch/>
          </p:blipFill>
          <p:spPr>
            <a:xfrm>
              <a:off x="9525741" y="4006217"/>
              <a:ext cx="633636" cy="642361"/>
            </a:xfrm>
            <a:prstGeom prst="rect">
              <a:avLst/>
            </a:prstGeom>
            <a:noFill/>
            <a:ln>
              <a:noFill/>
            </a:ln>
          </p:spPr>
        </p:pic>
        <p:sp>
          <p:nvSpPr>
            <p:cNvPr id="725" name="Google Shape;725;g2cd33c23501_0_1204"/>
            <p:cNvSpPr txBox="1"/>
            <p:nvPr/>
          </p:nvSpPr>
          <p:spPr>
            <a:xfrm>
              <a:off x="4165083" y="3788402"/>
              <a:ext cx="1213500" cy="42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100" u="none" cap="none" strike="noStrike">
                  <a:solidFill>
                    <a:srgbClr val="00193C"/>
                  </a:solidFill>
                  <a:latin typeface="Poppins Light"/>
                  <a:ea typeface="Poppins Light"/>
                  <a:cs typeface="Poppins Light"/>
                  <a:sym typeface="Poppins Light"/>
                </a:rPr>
                <a:t>AxonIQ</a:t>
              </a:r>
              <a:br>
                <a:rPr b="0" i="0" lang="en-US" sz="1100" u="none" cap="none" strike="noStrike">
                  <a:solidFill>
                    <a:srgbClr val="00193C"/>
                  </a:solidFill>
                  <a:latin typeface="Poppins Light"/>
                  <a:ea typeface="Poppins Light"/>
                  <a:cs typeface="Poppins Light"/>
                  <a:sym typeface="Poppins Light"/>
                </a:rPr>
              </a:br>
              <a:r>
                <a:rPr b="0" i="0" lang="en-US" sz="900" u="none" cap="none" strike="noStrike">
                  <a:solidFill>
                    <a:srgbClr val="00193C"/>
                  </a:solidFill>
                  <a:latin typeface="Poppins Light"/>
                  <a:ea typeface="Poppins Light"/>
                  <a:cs typeface="Poppins Light"/>
                  <a:sym typeface="Poppins Light"/>
                </a:rPr>
                <a:t>Axon Framework</a:t>
              </a:r>
              <a:endParaRPr b="0" i="0" sz="1800" u="none" cap="none" strike="noStrike">
                <a:solidFill>
                  <a:srgbClr val="000000"/>
                </a:solidFill>
                <a:latin typeface="Arial"/>
                <a:ea typeface="Arial"/>
                <a:cs typeface="Arial"/>
                <a:sym typeface="Arial"/>
              </a:endParaRPr>
            </a:p>
          </p:txBody>
        </p:sp>
        <p:pic>
          <p:nvPicPr>
            <p:cNvPr descr="Axon Framework - IntelliJ IDEs Plugin | Marketplace" id="726" name="Google Shape;726;g2cd33c23501_0_1204"/>
            <p:cNvPicPr preferRelativeResize="0"/>
            <p:nvPr/>
          </p:nvPicPr>
          <p:blipFill rotWithShape="1">
            <a:blip r:embed="rId19">
              <a:alphaModFix/>
            </a:blip>
            <a:srcRect b="0" l="0" r="0" t="0"/>
            <a:stretch/>
          </p:blipFill>
          <p:spPr>
            <a:xfrm>
              <a:off x="4493519" y="3035073"/>
              <a:ext cx="556509" cy="558994"/>
            </a:xfrm>
            <a:prstGeom prst="rect">
              <a:avLst/>
            </a:prstGeom>
            <a:noFill/>
            <a:ln>
              <a:noFill/>
            </a:ln>
          </p:spPr>
        </p:pic>
      </p:grpSp>
      <p:pic>
        <p:nvPicPr>
          <p:cNvPr descr="SQL Database (generic) | Microsoft Azure Color" id="727" name="Google Shape;727;g2cd33c23501_0_1204"/>
          <p:cNvPicPr preferRelativeResize="0"/>
          <p:nvPr/>
        </p:nvPicPr>
        <p:blipFill rotWithShape="1">
          <a:blip r:embed="rId20">
            <a:alphaModFix/>
          </a:blip>
          <a:srcRect b="0" l="0" r="0" t="0"/>
          <a:stretch/>
        </p:blipFill>
        <p:spPr>
          <a:xfrm>
            <a:off x="2644886" y="5494118"/>
            <a:ext cx="305512" cy="405782"/>
          </a:xfrm>
          <a:prstGeom prst="rect">
            <a:avLst/>
          </a:prstGeom>
          <a:noFill/>
          <a:ln>
            <a:noFill/>
          </a:ln>
        </p:spPr>
      </p:pic>
      <p:pic>
        <p:nvPicPr>
          <p:cNvPr id="728" name="Google Shape;728;g2cd33c23501_0_1204"/>
          <p:cNvPicPr preferRelativeResize="0"/>
          <p:nvPr/>
        </p:nvPicPr>
        <p:blipFill rotWithShape="1">
          <a:blip r:embed="rId21">
            <a:alphaModFix/>
          </a:blip>
          <a:srcRect b="0" l="0" r="0" t="0"/>
          <a:stretch/>
        </p:blipFill>
        <p:spPr>
          <a:xfrm>
            <a:off x="665738" y="5361703"/>
            <a:ext cx="526081" cy="576527"/>
          </a:xfrm>
          <a:prstGeom prst="rect">
            <a:avLst/>
          </a:prstGeom>
          <a:noFill/>
          <a:ln>
            <a:noFill/>
          </a:ln>
        </p:spPr>
      </p:pic>
      <p:sp>
        <p:nvSpPr>
          <p:cNvPr id="729" name="Google Shape;729;g2cd33c23501_0_1204"/>
          <p:cNvSpPr txBox="1"/>
          <p:nvPr/>
        </p:nvSpPr>
        <p:spPr>
          <a:xfrm>
            <a:off x="-2787845" y="5495164"/>
            <a:ext cx="20955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200" u="none" cap="none" strike="noStrike">
                <a:solidFill>
                  <a:schemeClr val="accent1"/>
                </a:solidFill>
                <a:latin typeface="Poppins Light"/>
                <a:ea typeface="Poppins Light"/>
                <a:cs typeface="Poppins Light"/>
                <a:sym typeface="Poppins Light"/>
              </a:rPr>
              <a:t>Languages coming soon: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800"/>
              <a:buFont typeface="Arial"/>
              <a:buChar char="•"/>
            </a:pPr>
            <a:r>
              <a:rPr b="0" i="0" lang="en-US" sz="1200" u="none" cap="none" strike="noStrike">
                <a:solidFill>
                  <a:schemeClr val="accent1"/>
                </a:solidFill>
                <a:latin typeface="Poppins Light"/>
                <a:ea typeface="Poppins Light"/>
                <a:cs typeface="Poppins Light"/>
                <a:sym typeface="Poppins Light"/>
              </a:rPr>
              <a:t>Python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800"/>
              <a:buFont typeface="Arial"/>
              <a:buChar char="•"/>
            </a:pPr>
            <a:r>
              <a:rPr b="0" i="0" lang="en-US" sz="1200" u="none" cap="none" strike="noStrike">
                <a:solidFill>
                  <a:schemeClr val="accent1"/>
                </a:solidFill>
                <a:latin typeface="Poppins Light"/>
                <a:ea typeface="Poppins Light"/>
                <a:cs typeface="Poppins Light"/>
                <a:sym typeface="Poppins Light"/>
              </a:rPr>
              <a:t>TypeScript, JavaScript, Node.js</a:t>
            </a:r>
            <a:endParaRPr b="0" i="0" sz="1200" u="none" cap="none" strike="noStrike">
              <a:solidFill>
                <a:schemeClr val="accent1"/>
              </a:solidFill>
              <a:latin typeface="Poppins Light"/>
              <a:ea typeface="Poppins Light"/>
              <a:cs typeface="Poppins Light"/>
              <a:sym typeface="Poppins Light"/>
            </a:endParaRPr>
          </a:p>
        </p:txBody>
      </p:sp>
      <p:pic>
        <p:nvPicPr>
          <p:cNvPr descr="HashiCorp Logo PNG Transparent &amp; SVG Vector - Freebie Supply" id="730" name="Google Shape;730;g2cd33c23501_0_1204"/>
          <p:cNvPicPr preferRelativeResize="0"/>
          <p:nvPr/>
        </p:nvPicPr>
        <p:blipFill rotWithShape="1">
          <a:blip r:embed="rId22">
            <a:alphaModFix/>
          </a:blip>
          <a:srcRect b="0" l="0" r="0" t="0"/>
          <a:stretch/>
        </p:blipFill>
        <p:spPr>
          <a:xfrm>
            <a:off x="2487875" y="4422228"/>
            <a:ext cx="314021" cy="342569"/>
          </a:xfrm>
          <a:prstGeom prst="rect">
            <a:avLst/>
          </a:prstGeom>
          <a:noFill/>
          <a:ln>
            <a:noFill/>
          </a:ln>
        </p:spPr>
      </p:pic>
      <p:pic>
        <p:nvPicPr>
          <p:cNvPr id="731" name="Google Shape;731;g2cd33c23501_0_1204"/>
          <p:cNvPicPr preferRelativeResize="0"/>
          <p:nvPr/>
        </p:nvPicPr>
        <p:blipFill rotWithShape="1">
          <a:blip r:embed="rId23">
            <a:alphaModFix/>
          </a:blip>
          <a:srcRect b="0" l="0" r="0" t="0"/>
          <a:stretch/>
        </p:blipFill>
        <p:spPr>
          <a:xfrm>
            <a:off x="699612" y="4195261"/>
            <a:ext cx="697418" cy="156374"/>
          </a:xfrm>
          <a:prstGeom prst="rect">
            <a:avLst/>
          </a:prstGeom>
          <a:noFill/>
          <a:ln>
            <a:noFill/>
          </a:ln>
        </p:spPr>
      </p:pic>
      <p:pic>
        <p:nvPicPr>
          <p:cNvPr id="732" name="Google Shape;732;g2cd33c23501_0_1204"/>
          <p:cNvPicPr preferRelativeResize="0"/>
          <p:nvPr/>
        </p:nvPicPr>
        <p:blipFill rotWithShape="1">
          <a:blip r:embed="rId24">
            <a:alphaModFix/>
          </a:blip>
          <a:srcRect b="0" l="0" r="0" t="0"/>
          <a:stretch/>
        </p:blipFill>
        <p:spPr>
          <a:xfrm>
            <a:off x="1374339" y="4434163"/>
            <a:ext cx="377569" cy="377569"/>
          </a:xfrm>
          <a:prstGeom prst="rect">
            <a:avLst/>
          </a:prstGeom>
          <a:noFill/>
          <a:ln>
            <a:noFill/>
          </a:ln>
        </p:spPr>
      </p:pic>
      <p:pic>
        <p:nvPicPr>
          <p:cNvPr id="733" name="Google Shape;733;g2cd33c23501_0_1204"/>
          <p:cNvPicPr preferRelativeResize="0"/>
          <p:nvPr/>
        </p:nvPicPr>
        <p:blipFill rotWithShape="1">
          <a:blip r:embed="rId25">
            <a:alphaModFix/>
          </a:blip>
          <a:srcRect b="0" l="0" r="0" t="0"/>
          <a:stretch/>
        </p:blipFill>
        <p:spPr>
          <a:xfrm>
            <a:off x="1868909" y="4202505"/>
            <a:ext cx="471763" cy="162722"/>
          </a:xfrm>
          <a:prstGeom prst="rect">
            <a:avLst/>
          </a:prstGeom>
          <a:noFill/>
          <a:ln>
            <a:noFill/>
          </a:ln>
        </p:spPr>
      </p:pic>
      <p:pic>
        <p:nvPicPr>
          <p:cNvPr id="734" name="Google Shape;734;g2cd33c23501_0_1204"/>
          <p:cNvPicPr preferRelativeResize="0"/>
          <p:nvPr/>
        </p:nvPicPr>
        <p:blipFill rotWithShape="1">
          <a:blip r:embed="rId26">
            <a:alphaModFix/>
          </a:blip>
          <a:srcRect b="0" l="0" r="0" t="0"/>
          <a:stretch/>
        </p:blipFill>
        <p:spPr>
          <a:xfrm>
            <a:off x="696318" y="3085428"/>
            <a:ext cx="415775" cy="415775"/>
          </a:xfrm>
          <a:prstGeom prst="rect">
            <a:avLst/>
          </a:prstGeom>
          <a:noFill/>
          <a:ln>
            <a:noFill/>
          </a:ln>
        </p:spPr>
      </p:pic>
      <p:pic>
        <p:nvPicPr>
          <p:cNvPr id="735" name="Google Shape;735;g2cd33c23501_0_1204"/>
          <p:cNvPicPr preferRelativeResize="0"/>
          <p:nvPr/>
        </p:nvPicPr>
        <p:blipFill rotWithShape="1">
          <a:blip r:embed="rId27">
            <a:alphaModFix/>
          </a:blip>
          <a:srcRect b="0" l="0" r="0" t="0"/>
          <a:stretch/>
        </p:blipFill>
        <p:spPr>
          <a:xfrm>
            <a:off x="1581344" y="3069551"/>
            <a:ext cx="415778" cy="415778"/>
          </a:xfrm>
          <a:prstGeom prst="rect">
            <a:avLst/>
          </a:prstGeom>
          <a:noFill/>
          <a:ln>
            <a:noFill/>
          </a:ln>
        </p:spPr>
      </p:pic>
      <p:pic>
        <p:nvPicPr>
          <p:cNvPr descr="NodeJS icon Logo PNG Transparent &amp; SVG Vector - Freebie Supply" id="736" name="Google Shape;736;g2cd33c23501_0_1204"/>
          <p:cNvPicPr preferRelativeResize="0"/>
          <p:nvPr/>
        </p:nvPicPr>
        <p:blipFill rotWithShape="1">
          <a:blip r:embed="rId28">
            <a:alphaModFix/>
          </a:blip>
          <a:srcRect b="0" l="0" r="0" t="0"/>
          <a:stretch/>
        </p:blipFill>
        <p:spPr>
          <a:xfrm>
            <a:off x="2382705" y="3043353"/>
            <a:ext cx="415779" cy="457850"/>
          </a:xfrm>
          <a:prstGeom prst="rect">
            <a:avLst/>
          </a:prstGeom>
          <a:noFill/>
          <a:ln>
            <a:noFill/>
          </a:ln>
        </p:spPr>
      </p:pic>
      <p:pic>
        <p:nvPicPr>
          <p:cNvPr descr="Java Logo PNG Transparent (1) – Brands Logos" id="737" name="Google Shape;737;g2cd33c23501_0_1204"/>
          <p:cNvPicPr preferRelativeResize="0"/>
          <p:nvPr/>
        </p:nvPicPr>
        <p:blipFill rotWithShape="1">
          <a:blip r:embed="rId29">
            <a:alphaModFix/>
          </a:blip>
          <a:srcRect b="30584" l="23525" r="24080" t="0"/>
          <a:stretch/>
        </p:blipFill>
        <p:spPr>
          <a:xfrm>
            <a:off x="614758" y="1717225"/>
            <a:ext cx="578896" cy="766992"/>
          </a:xfrm>
          <a:prstGeom prst="rect">
            <a:avLst/>
          </a:prstGeom>
          <a:noFill/>
          <a:ln>
            <a:noFill/>
          </a:ln>
        </p:spPr>
      </p:pic>
      <p:pic>
        <p:nvPicPr>
          <p:cNvPr id="738" name="Google Shape;738;g2cd33c23501_0_1204"/>
          <p:cNvPicPr preferRelativeResize="0"/>
          <p:nvPr/>
        </p:nvPicPr>
        <p:blipFill rotWithShape="1">
          <a:blip r:embed="rId30">
            <a:alphaModFix/>
          </a:blip>
          <a:srcRect b="0" l="0" r="0" t="0"/>
          <a:stretch/>
        </p:blipFill>
        <p:spPr>
          <a:xfrm>
            <a:off x="1450705" y="1967960"/>
            <a:ext cx="769312" cy="384055"/>
          </a:xfrm>
          <a:prstGeom prst="rect">
            <a:avLst/>
          </a:prstGeom>
          <a:noFill/>
          <a:ln>
            <a:noFill/>
          </a:ln>
        </p:spPr>
      </p:pic>
      <p:pic>
        <p:nvPicPr>
          <p:cNvPr id="739" name="Google Shape;739;g2cd33c23501_0_1204"/>
          <p:cNvPicPr preferRelativeResize="0"/>
          <p:nvPr/>
        </p:nvPicPr>
        <p:blipFill rotWithShape="1">
          <a:blip r:embed="rId31">
            <a:alphaModFix/>
          </a:blip>
          <a:srcRect b="0" l="0" r="0" t="0"/>
          <a:stretch/>
        </p:blipFill>
        <p:spPr>
          <a:xfrm>
            <a:off x="2490397" y="2006893"/>
            <a:ext cx="362845" cy="362845"/>
          </a:xfrm>
          <a:prstGeom prst="rect">
            <a:avLst/>
          </a:prstGeom>
          <a:noFill/>
          <a:ln>
            <a:noFill/>
          </a:ln>
        </p:spPr>
      </p:pic>
      <p:sp>
        <p:nvSpPr>
          <p:cNvPr id="740" name="Google Shape;740;g2cd33c23501_0_1204"/>
          <p:cNvSpPr txBox="1"/>
          <p:nvPr/>
        </p:nvSpPr>
        <p:spPr>
          <a:xfrm>
            <a:off x="538380" y="4836186"/>
            <a:ext cx="1205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Configuration</a:t>
            </a:r>
            <a:endParaRPr b="0" i="0" sz="1400" u="none" cap="none" strike="noStrike">
              <a:solidFill>
                <a:srgbClr val="000000"/>
              </a:solidFill>
              <a:latin typeface="Arial"/>
              <a:ea typeface="Arial"/>
              <a:cs typeface="Arial"/>
              <a:sym typeface="Arial"/>
            </a:endParaRPr>
          </a:p>
        </p:txBody>
      </p:sp>
      <p:sp>
        <p:nvSpPr>
          <p:cNvPr id="741" name="Google Shape;741;g2cd33c23501_0_1204"/>
          <p:cNvSpPr txBox="1"/>
          <p:nvPr/>
        </p:nvSpPr>
        <p:spPr>
          <a:xfrm>
            <a:off x="538380" y="3626017"/>
            <a:ext cx="1205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Scripting</a:t>
            </a:r>
            <a:endParaRPr b="0" i="0" sz="1400" u="none" cap="none" strike="noStrike">
              <a:solidFill>
                <a:srgbClr val="000000"/>
              </a:solidFill>
              <a:latin typeface="Arial"/>
              <a:ea typeface="Arial"/>
              <a:cs typeface="Arial"/>
              <a:sym typeface="Arial"/>
            </a:endParaRPr>
          </a:p>
        </p:txBody>
      </p:sp>
      <p:sp>
        <p:nvSpPr>
          <p:cNvPr id="742" name="Google Shape;742;g2cd33c23501_0_1204"/>
          <p:cNvSpPr txBox="1"/>
          <p:nvPr/>
        </p:nvSpPr>
        <p:spPr>
          <a:xfrm>
            <a:off x="538380" y="2546009"/>
            <a:ext cx="1205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Java-based</a:t>
            </a:r>
            <a:endParaRPr b="0" i="0" sz="1400" u="none" cap="none" strike="noStrike">
              <a:solidFill>
                <a:srgbClr val="000000"/>
              </a:solidFill>
              <a:latin typeface="Arial"/>
              <a:ea typeface="Arial"/>
              <a:cs typeface="Arial"/>
              <a:sym typeface="Arial"/>
            </a:endParaRPr>
          </a:p>
        </p:txBody>
      </p:sp>
      <p:cxnSp>
        <p:nvCxnSpPr>
          <p:cNvPr id="743" name="Google Shape;743;g2cd33c23501_0_1204"/>
          <p:cNvCxnSpPr/>
          <p:nvPr/>
        </p:nvCxnSpPr>
        <p:spPr>
          <a:xfrm rot="10800000">
            <a:off x="-72300" y="161594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grpSp>
        <p:nvGrpSpPr>
          <p:cNvPr id="744" name="Google Shape;744;g2cd33c23501_0_1204"/>
          <p:cNvGrpSpPr/>
          <p:nvPr/>
        </p:nvGrpSpPr>
        <p:grpSpPr>
          <a:xfrm>
            <a:off x="3200492" y="1616069"/>
            <a:ext cx="5940107" cy="4803906"/>
            <a:chOff x="3200492" y="1445943"/>
            <a:chExt cx="5940107" cy="6602400"/>
          </a:xfrm>
        </p:grpSpPr>
        <p:cxnSp>
          <p:nvCxnSpPr>
            <p:cNvPr id="745" name="Google Shape;745;g2cd33c23501_0_1204"/>
            <p:cNvCxnSpPr/>
            <p:nvPr/>
          </p:nvCxnSpPr>
          <p:spPr>
            <a:xfrm>
              <a:off x="3200492" y="1445943"/>
              <a:ext cx="0" cy="6602400"/>
            </a:xfrm>
            <a:prstGeom prst="straightConnector1">
              <a:avLst/>
            </a:prstGeom>
            <a:noFill/>
            <a:ln cap="flat" cmpd="sng" w="9525">
              <a:solidFill>
                <a:srgbClr val="A5A5A5">
                  <a:alpha val="40000"/>
                </a:srgbClr>
              </a:solidFill>
              <a:prstDash val="solid"/>
              <a:miter lim="800000"/>
              <a:headEnd len="sm" w="sm" type="none"/>
              <a:tailEnd len="sm" w="sm" type="none"/>
            </a:ln>
          </p:spPr>
        </p:cxnSp>
        <p:cxnSp>
          <p:nvCxnSpPr>
            <p:cNvPr id="746" name="Google Shape;746;g2cd33c23501_0_1204"/>
            <p:cNvCxnSpPr/>
            <p:nvPr/>
          </p:nvCxnSpPr>
          <p:spPr>
            <a:xfrm>
              <a:off x="9140599" y="1447110"/>
              <a:ext cx="0" cy="4980900"/>
            </a:xfrm>
            <a:prstGeom prst="straightConnector1">
              <a:avLst/>
            </a:prstGeom>
            <a:noFill/>
            <a:ln cap="flat" cmpd="sng" w="9525">
              <a:solidFill>
                <a:srgbClr val="A5A5A5">
                  <a:alpha val="40000"/>
                </a:srgbClr>
              </a:solidFill>
              <a:prstDash val="solid"/>
              <a:miter lim="800000"/>
              <a:headEnd len="sm" w="sm" type="none"/>
              <a:tailEnd len="sm" w="sm" type="none"/>
            </a:ln>
          </p:spPr>
        </p:cxnSp>
      </p:grpSp>
      <p:sp>
        <p:nvSpPr>
          <p:cNvPr id="747" name="Google Shape;747;g2cd33c23501_0_1204"/>
          <p:cNvSpPr txBox="1"/>
          <p:nvPr/>
        </p:nvSpPr>
        <p:spPr>
          <a:xfrm>
            <a:off x="482167" y="1281314"/>
            <a:ext cx="2268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15E1"/>
              </a:buClr>
              <a:buSzPts val="2000"/>
              <a:buFont typeface="Poppins"/>
              <a:buNone/>
            </a:pPr>
            <a:r>
              <a:rPr b="0" i="0" lang="en-US" sz="1200" u="none" cap="none" strike="noStrike">
                <a:solidFill>
                  <a:schemeClr val="dk2"/>
                </a:solidFill>
                <a:latin typeface="Poppins Light"/>
                <a:ea typeface="Poppins Light"/>
                <a:cs typeface="Poppins Light"/>
                <a:sym typeface="Poppins Light"/>
              </a:rPr>
              <a:t>Languages</a:t>
            </a:r>
            <a:endParaRPr b="0" i="0" sz="1000" u="none" cap="none" strike="noStrike">
              <a:solidFill>
                <a:schemeClr val="dk2"/>
              </a:solidFill>
              <a:latin typeface="Poppins Light"/>
              <a:ea typeface="Poppins Light"/>
              <a:cs typeface="Poppins Light"/>
              <a:sym typeface="Poppins Light"/>
            </a:endParaRPr>
          </a:p>
        </p:txBody>
      </p:sp>
      <p:sp>
        <p:nvSpPr>
          <p:cNvPr id="748" name="Google Shape;748;g2cd33c23501_0_1204"/>
          <p:cNvSpPr txBox="1"/>
          <p:nvPr/>
        </p:nvSpPr>
        <p:spPr>
          <a:xfrm>
            <a:off x="3422972" y="1281314"/>
            <a:ext cx="24771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15E1"/>
              </a:buClr>
              <a:buSzPts val="2000"/>
              <a:buFont typeface="Poppins"/>
              <a:buNone/>
            </a:pPr>
            <a:r>
              <a:rPr b="0" i="0" lang="en-US" sz="1200" u="none" cap="none" strike="noStrike">
                <a:solidFill>
                  <a:schemeClr val="dk2"/>
                </a:solidFill>
                <a:latin typeface="Poppins Light"/>
                <a:ea typeface="Poppins Light"/>
                <a:cs typeface="Poppins Light"/>
                <a:sym typeface="Poppins Light"/>
              </a:rPr>
              <a:t>Frameworks, libraries, tooling</a:t>
            </a:r>
            <a:endParaRPr b="0" i="0" sz="1000" u="none" cap="none" strike="noStrike">
              <a:solidFill>
                <a:schemeClr val="dk2"/>
              </a:solidFill>
              <a:latin typeface="Poppins Light"/>
              <a:ea typeface="Poppins Light"/>
              <a:cs typeface="Poppins Light"/>
              <a:sym typeface="Poppins Light"/>
            </a:endParaRPr>
          </a:p>
        </p:txBody>
      </p:sp>
      <p:sp>
        <p:nvSpPr>
          <p:cNvPr id="749" name="Google Shape;749;g2cd33c23501_0_1204"/>
          <p:cNvSpPr txBox="1"/>
          <p:nvPr/>
        </p:nvSpPr>
        <p:spPr>
          <a:xfrm>
            <a:off x="9521586" y="1281315"/>
            <a:ext cx="1620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15E1"/>
              </a:buClr>
              <a:buSzPts val="2000"/>
              <a:buFont typeface="Poppins"/>
              <a:buNone/>
            </a:pPr>
            <a:r>
              <a:rPr b="0" i="0" lang="en-US" sz="1200" u="none" cap="none" strike="noStrike">
                <a:solidFill>
                  <a:schemeClr val="dk2"/>
                </a:solidFill>
                <a:latin typeface="Poppins Light"/>
                <a:ea typeface="Poppins Light"/>
                <a:cs typeface="Poppins Light"/>
                <a:sym typeface="Poppins Light"/>
              </a:rPr>
              <a:t>Infrastructure</a:t>
            </a:r>
            <a:endParaRPr b="0" i="0" sz="1000" u="none" cap="none" strike="noStrike">
              <a:solidFill>
                <a:schemeClr val="dk2"/>
              </a:solidFill>
              <a:latin typeface="Poppins Light"/>
              <a:ea typeface="Poppins Light"/>
              <a:cs typeface="Poppins Light"/>
              <a:sym typeface="Poppins Light"/>
            </a:endParaRPr>
          </a:p>
        </p:txBody>
      </p:sp>
      <p:sp>
        <p:nvSpPr>
          <p:cNvPr id="750" name="Google Shape;750;g2cd33c23501_0_1204"/>
          <p:cNvSpPr txBox="1"/>
          <p:nvPr/>
        </p:nvSpPr>
        <p:spPr>
          <a:xfrm>
            <a:off x="100306" y="5934517"/>
            <a:ext cx="1607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Python</a:t>
            </a:r>
            <a:endParaRPr b="0" i="0" sz="1400" u="none" cap="none" strike="noStrike">
              <a:solidFill>
                <a:srgbClr val="000000"/>
              </a:solidFill>
              <a:latin typeface="Arial"/>
              <a:ea typeface="Arial"/>
              <a:cs typeface="Arial"/>
              <a:sym typeface="Arial"/>
            </a:endParaRPr>
          </a:p>
        </p:txBody>
      </p:sp>
      <p:sp>
        <p:nvSpPr>
          <p:cNvPr id="751" name="Google Shape;751;g2cd33c23501_0_1204"/>
          <p:cNvSpPr txBox="1"/>
          <p:nvPr/>
        </p:nvSpPr>
        <p:spPr>
          <a:xfrm>
            <a:off x="1749526" y="6111849"/>
            <a:ext cx="16077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193C"/>
                </a:solidFill>
                <a:latin typeface="Poppins Light"/>
                <a:ea typeface="Poppins Light"/>
                <a:cs typeface="Poppins Light"/>
                <a:sym typeface="Poppins Light"/>
              </a:rPr>
              <a:t>C# </a:t>
            </a:r>
            <a:r>
              <a:rPr b="0" i="0" lang="en-US" sz="800" u="none" cap="none" strike="noStrike">
                <a:solidFill>
                  <a:srgbClr val="00193C"/>
                </a:solidFill>
                <a:latin typeface="Poppins Light"/>
                <a:ea typeface="Poppins Light"/>
                <a:cs typeface="Poppins Light"/>
                <a:sym typeface="Poppins Light"/>
              </a:rPr>
              <a:t>coming soon</a:t>
            </a:r>
            <a:endParaRPr b="0" i="0" sz="1400" u="none" cap="none" strike="noStrike">
              <a:solidFill>
                <a:srgbClr val="000000"/>
              </a:solidFill>
              <a:latin typeface="Arial"/>
              <a:ea typeface="Arial"/>
              <a:cs typeface="Arial"/>
              <a:sym typeface="Arial"/>
            </a:endParaRPr>
          </a:p>
        </p:txBody>
      </p:sp>
      <p:pic>
        <p:nvPicPr>
          <p:cNvPr descr="LaunchDarkly Icon Logo PNG Vector (SVG) Free Download" id="752" name="Google Shape;752;g2cd33c23501_0_1204"/>
          <p:cNvPicPr preferRelativeResize="0"/>
          <p:nvPr/>
        </p:nvPicPr>
        <p:blipFill rotWithShape="1">
          <a:blip r:embed="rId32">
            <a:alphaModFix/>
          </a:blip>
          <a:srcRect b="0" l="0" r="0" t="0"/>
          <a:stretch/>
        </p:blipFill>
        <p:spPr>
          <a:xfrm>
            <a:off x="6230876" y="4195246"/>
            <a:ext cx="614557" cy="612508"/>
          </a:xfrm>
          <a:prstGeom prst="rect">
            <a:avLst/>
          </a:prstGeom>
          <a:noFill/>
          <a:ln>
            <a:noFill/>
          </a:ln>
        </p:spPr>
      </p:pic>
      <p:sp>
        <p:nvSpPr>
          <p:cNvPr id="753" name="Google Shape;753;g2cd33c23501_0_1204"/>
          <p:cNvSpPr txBox="1"/>
          <p:nvPr/>
        </p:nvSpPr>
        <p:spPr>
          <a:xfrm>
            <a:off x="5905002" y="4840076"/>
            <a:ext cx="12663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lang="en-US" sz="1050">
                <a:solidFill>
                  <a:srgbClr val="00193C"/>
                </a:solidFill>
                <a:latin typeface="Poppins Light"/>
                <a:ea typeface="Poppins Light"/>
                <a:cs typeface="Poppins Light"/>
                <a:sym typeface="Poppins Light"/>
              </a:rPr>
              <a:t>LaunchDarkly</a:t>
            </a:r>
            <a:endParaRPr sz="1050">
              <a:solidFill>
                <a:srgbClr val="00193C"/>
              </a:solidFill>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2cd33c23501_0_1731"/>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760" name="Google Shape;760;g2cd33c23501_0_1731"/>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Lossless Semantic Trees</a:t>
            </a:r>
            <a:endParaRPr/>
          </a:p>
        </p:txBody>
      </p:sp>
      <p:sp>
        <p:nvSpPr>
          <p:cNvPr id="761" name="Google Shape;761;g2cd33c23501_0_1731"/>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t>
            </a:r>
            <a:r>
              <a:rPr lang="en-US" sz="2800" u="sng">
                <a:solidFill>
                  <a:schemeClr val="hlink"/>
                </a:solidFill>
                <a:latin typeface="Poppins"/>
                <a:ea typeface="Poppins"/>
                <a:cs typeface="Poppins"/>
                <a:sym typeface="Poppins"/>
                <a:hlinkClick r:id="rId4"/>
              </a:rPr>
              <a:t>concepts-explanations/lossless-semantic-trees</a:t>
            </a:r>
            <a:endParaRPr sz="2800">
              <a:solidFill>
                <a:schemeClr val="dk1"/>
              </a:solidFill>
              <a:latin typeface="Poppins"/>
              <a:ea typeface="Poppins"/>
              <a:cs typeface="Poppins"/>
              <a:sym typeface="Poppins"/>
            </a:endParaRPr>
          </a:p>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5"/>
              </a:rPr>
              <a:t>docs.openrewrite.org/concepts-explanations/lst-examples</a:t>
            </a:r>
            <a:endParaRPr b="1" sz="2800">
              <a:solidFill>
                <a:schemeClr val="dk1"/>
              </a:solidFill>
              <a:latin typeface="Poppins"/>
              <a:ea typeface="Poppins"/>
              <a:cs typeface="Poppins"/>
              <a:sym typeface="Poppins"/>
            </a:endParaRPr>
          </a:p>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6"/>
              </a:rPr>
              <a:t>docs.openrewrite.org/concepts-explanations/tree-visiting-printer</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id="762" name="Google Shape;762;g2cd33c23501_0_1731"/>
          <p:cNvPicPr preferRelativeResize="0"/>
          <p:nvPr/>
        </p:nvPicPr>
        <p:blipFill rotWithShape="1">
          <a:blip r:embed="rId7">
            <a:alphaModFix/>
          </a:blip>
          <a:srcRect b="0" l="0" r="0" t="0"/>
          <a:stretch/>
        </p:blipFill>
        <p:spPr>
          <a:xfrm>
            <a:off x="4175425" y="3208500"/>
            <a:ext cx="3841151" cy="3169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2cd33c23501_0_1746"/>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9" name="Google Shape;769;g2cd33c23501_0_1746"/>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Recipes</a:t>
            </a:r>
            <a:endParaRPr/>
          </a:p>
        </p:txBody>
      </p:sp>
      <p:sp>
        <p:nvSpPr>
          <p:cNvPr id="770" name="Google Shape;770;g2cd33c23501_0_1746"/>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docs.openrewrite.org/concepts-explanations/recipes</a:t>
            </a:r>
            <a:endParaRPr sz="2800">
              <a:solidFill>
                <a:schemeClr val="dk1"/>
              </a:solidFill>
              <a:latin typeface="Poppins"/>
              <a:ea typeface="Poppins"/>
              <a:cs typeface="Poppins"/>
              <a:sym typeface="Poppins"/>
            </a:endParaRPr>
          </a:p>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4"/>
              </a:rPr>
              <a:t>docs.openrewrite.org/authoring-recipes/types-of-recipes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id="771" name="Google Shape;771;g2cd33c23501_0_1746"/>
          <p:cNvPicPr preferRelativeResize="0"/>
          <p:nvPr/>
        </p:nvPicPr>
        <p:blipFill>
          <a:blip r:embed="rId5">
            <a:alphaModFix/>
          </a:blip>
          <a:stretch>
            <a:fillRect/>
          </a:stretch>
        </p:blipFill>
        <p:spPr>
          <a:xfrm>
            <a:off x="9487075" y="3935650"/>
            <a:ext cx="2704927" cy="2442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cd33c23501_0_179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8" name="Google Shape;778;g2cd33c23501_0_1795"/>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Declarative recipes</a:t>
            </a:r>
            <a:endParaRPr/>
          </a:p>
        </p:txBody>
      </p:sp>
      <p:sp>
        <p:nvSpPr>
          <p:cNvPr id="779" name="Google Shape;779;g2cd33c23501_0_1795"/>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docs.openrewrite.org/reference/yaml-format-reference</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Have you found a recipe in Moderne where you only want to run certain parts of it? Or have you found a few recipes that you want to combine into one larger recipe? Or maybe you want to run a bunch of recipes in a specific order? All of these problems can be solved by utilizing the recipe builder, which provides a way for you to create custom recipes from our existing recipe catalog.&#10;&#10;Resources: &#10;Try out the change type recipe for yourself: https://app.moderne.io/recipes/org.openrewrite.java.ChangeType&#10;&#10;Recipe viewer: https://app.moderne.io/recipes/builder&#10;&#10;Add Gradle or Maven dependency recipe: https://app.moderne.io/recipes/org.openrewrite.java.dependencies.AddDependency" id="780" name="Google Shape;780;g2cd33c23501_0_1795" title="Composing a recipe in the builder on the Moderne Platform">
            <a:hlinkClick r:id="rId4"/>
          </p:cNvPr>
          <p:cNvPicPr preferRelativeResize="0"/>
          <p:nvPr/>
        </p:nvPicPr>
        <p:blipFill>
          <a:blip r:embed="rId5">
            <a:alphaModFix/>
          </a:blip>
          <a:stretch>
            <a:fillRect/>
          </a:stretch>
        </p:blipFill>
        <p:spPr>
          <a:xfrm>
            <a:off x="2040638" y="1897400"/>
            <a:ext cx="8110725" cy="456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2cd33c23501_0_119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787" name="Google Shape;787;g2cd33c23501_0_1195"/>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IntelliJ 2024.1+ ultimate</a:t>
            </a:r>
            <a:endParaRPr/>
          </a:p>
        </p:txBody>
      </p:sp>
      <p:sp>
        <p:nvSpPr>
          <p:cNvPr id="788" name="Google Shape;788;g2cd33c23501_0_1195"/>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plugins.jetbrains.com/plugin/23814-openrewrite</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IntelliJ IDEA now includes support for OpenRewrite.&#10;&#10;Resources: &#10;&#10;Doc:  https://docs.openrewrite.org/authoring-recipes/recipe-development-environment" id="789" name="Google Shape;789;g2cd33c23501_0_1195" title="OpenRewrite plugin on IntelliJ">
            <a:hlinkClick r:id="rId4"/>
          </p:cNvPr>
          <p:cNvPicPr preferRelativeResize="0"/>
          <p:nvPr/>
        </p:nvPicPr>
        <p:blipFill>
          <a:blip r:embed="rId5">
            <a:alphaModFix/>
          </a:blip>
          <a:stretch>
            <a:fillRect/>
          </a:stretch>
        </p:blipFill>
        <p:spPr>
          <a:xfrm>
            <a:off x="2105975" y="1836400"/>
            <a:ext cx="8116125" cy="456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cd33c23501_0_9"/>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08" name="Google Shape;508;g2cd33c23501_0_9"/>
          <p:cNvSpPr txBox="1"/>
          <p:nvPr>
            <p:ph idx="1" type="body"/>
          </p:nvPr>
        </p:nvSpPr>
        <p:spPr>
          <a:xfrm>
            <a:off x="6339727" y="1180044"/>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1000"/>
              </a:spcBef>
              <a:spcAft>
                <a:spcPts val="0"/>
              </a:spcAft>
              <a:buSzPts val="2800"/>
              <a:buNone/>
            </a:pPr>
            <a:r>
              <a:rPr lang="en-US"/>
              <a:t>01</a:t>
            </a:r>
            <a:endParaRPr/>
          </a:p>
        </p:txBody>
      </p:sp>
      <p:sp>
        <p:nvSpPr>
          <p:cNvPr id="509" name="Google Shape;509;g2cd33c23501_0_9"/>
          <p:cNvSpPr txBox="1"/>
          <p:nvPr>
            <p:ph idx="2" type="body"/>
          </p:nvPr>
        </p:nvSpPr>
        <p:spPr>
          <a:xfrm>
            <a:off x="6958291" y="1180044"/>
            <a:ext cx="3792600" cy="77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1000"/>
              </a:spcBef>
              <a:spcAft>
                <a:spcPts val="0"/>
              </a:spcAft>
              <a:buSzPts val="2800"/>
              <a:buNone/>
            </a:pPr>
            <a:r>
              <a:rPr lang="en-US"/>
              <a:t>Hi &amp; why</a:t>
            </a:r>
            <a:endParaRPr/>
          </a:p>
        </p:txBody>
      </p:sp>
      <p:sp>
        <p:nvSpPr>
          <p:cNvPr id="510" name="Google Shape;510;g2cd33c23501_0_9"/>
          <p:cNvSpPr txBox="1"/>
          <p:nvPr>
            <p:ph idx="3" type="body"/>
          </p:nvPr>
        </p:nvSpPr>
        <p:spPr>
          <a:xfrm>
            <a:off x="6339727" y="210116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1000"/>
              </a:spcBef>
              <a:spcAft>
                <a:spcPts val="0"/>
              </a:spcAft>
              <a:buSzPts val="2800"/>
              <a:buNone/>
            </a:pPr>
            <a:r>
              <a:rPr lang="en-US"/>
              <a:t>02</a:t>
            </a:r>
            <a:endParaRPr/>
          </a:p>
        </p:txBody>
      </p:sp>
      <p:sp>
        <p:nvSpPr>
          <p:cNvPr id="511" name="Google Shape;511;g2cd33c23501_0_9"/>
          <p:cNvSpPr txBox="1"/>
          <p:nvPr>
            <p:ph idx="4" type="body"/>
          </p:nvPr>
        </p:nvSpPr>
        <p:spPr>
          <a:xfrm>
            <a:off x="6958291" y="210116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1000"/>
              </a:spcBef>
              <a:spcAft>
                <a:spcPts val="0"/>
              </a:spcAft>
              <a:buSzPts val="2800"/>
              <a:buNone/>
            </a:pPr>
            <a:r>
              <a:rPr lang="en-US"/>
              <a:t>Migrations &amp; OpenRewrite</a:t>
            </a:r>
            <a:endParaRPr/>
          </a:p>
        </p:txBody>
      </p:sp>
      <p:sp>
        <p:nvSpPr>
          <p:cNvPr id="512" name="Google Shape;512;g2cd33c23501_0_9"/>
          <p:cNvSpPr txBox="1"/>
          <p:nvPr>
            <p:ph idx="5" type="body"/>
          </p:nvPr>
        </p:nvSpPr>
        <p:spPr>
          <a:xfrm>
            <a:off x="6333564" y="303258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1000"/>
              </a:spcBef>
              <a:spcAft>
                <a:spcPts val="0"/>
              </a:spcAft>
              <a:buSzPts val="2800"/>
              <a:buNone/>
            </a:pPr>
            <a:r>
              <a:rPr lang="en-US"/>
              <a:t>03</a:t>
            </a:r>
            <a:endParaRPr/>
          </a:p>
        </p:txBody>
      </p:sp>
      <p:sp>
        <p:nvSpPr>
          <p:cNvPr id="513" name="Google Shape;513;g2cd33c23501_0_9"/>
          <p:cNvSpPr txBox="1"/>
          <p:nvPr>
            <p:ph idx="6" type="body"/>
          </p:nvPr>
        </p:nvSpPr>
        <p:spPr>
          <a:xfrm>
            <a:off x="6952128" y="303258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1000"/>
              </a:spcBef>
              <a:spcAft>
                <a:spcPts val="0"/>
              </a:spcAft>
              <a:buSzPts val="2800"/>
              <a:buNone/>
            </a:pPr>
            <a:r>
              <a:rPr lang="en-US"/>
              <a:t>Concepts</a:t>
            </a:r>
            <a:endParaRPr/>
          </a:p>
        </p:txBody>
      </p:sp>
      <p:sp>
        <p:nvSpPr>
          <p:cNvPr id="514" name="Google Shape;514;g2cd33c23501_0_9"/>
          <p:cNvSpPr txBox="1"/>
          <p:nvPr>
            <p:ph idx="7" type="body"/>
          </p:nvPr>
        </p:nvSpPr>
        <p:spPr>
          <a:xfrm>
            <a:off x="6327401" y="396400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1000"/>
              </a:spcBef>
              <a:spcAft>
                <a:spcPts val="0"/>
              </a:spcAft>
              <a:buSzPts val="2800"/>
              <a:buNone/>
            </a:pPr>
            <a:r>
              <a:rPr lang="en-US"/>
              <a:t>04</a:t>
            </a:r>
            <a:endParaRPr/>
          </a:p>
        </p:txBody>
      </p:sp>
      <p:sp>
        <p:nvSpPr>
          <p:cNvPr id="515" name="Google Shape;515;g2cd33c23501_0_9"/>
          <p:cNvSpPr txBox="1"/>
          <p:nvPr>
            <p:ph idx="8" type="body"/>
          </p:nvPr>
        </p:nvSpPr>
        <p:spPr>
          <a:xfrm>
            <a:off x="6945965" y="3964007"/>
            <a:ext cx="3792600" cy="773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1000"/>
              </a:spcBef>
              <a:spcAft>
                <a:spcPts val="0"/>
              </a:spcAft>
              <a:buSzPts val="2800"/>
              <a:buNone/>
            </a:pPr>
            <a:r>
              <a:rPr lang="en-US"/>
              <a:t>Mix of demo &amp; explanations</a:t>
            </a:r>
            <a:endParaRPr/>
          </a:p>
        </p:txBody>
      </p:sp>
      <p:sp>
        <p:nvSpPr>
          <p:cNvPr id="516" name="Google Shape;516;g2cd33c23501_0_9"/>
          <p:cNvSpPr txBox="1"/>
          <p:nvPr>
            <p:ph idx="9" type="body"/>
          </p:nvPr>
        </p:nvSpPr>
        <p:spPr>
          <a:xfrm>
            <a:off x="6321238" y="489542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1000"/>
              </a:spcBef>
              <a:spcAft>
                <a:spcPts val="0"/>
              </a:spcAft>
              <a:buSzPts val="2800"/>
              <a:buNone/>
            </a:pPr>
            <a:r>
              <a:rPr lang="en-US"/>
              <a:t>05</a:t>
            </a:r>
            <a:endParaRPr/>
          </a:p>
        </p:txBody>
      </p:sp>
      <p:sp>
        <p:nvSpPr>
          <p:cNvPr id="517" name="Google Shape;517;g2cd33c23501_0_9"/>
          <p:cNvSpPr txBox="1"/>
          <p:nvPr>
            <p:ph idx="13" type="body"/>
          </p:nvPr>
        </p:nvSpPr>
        <p:spPr>
          <a:xfrm>
            <a:off x="6939802" y="489542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1000"/>
              </a:spcBef>
              <a:spcAft>
                <a:spcPts val="0"/>
              </a:spcAft>
              <a:buSzPts val="2800"/>
              <a:buNone/>
            </a:pPr>
            <a:r>
              <a:rPr lang="en-US"/>
              <a:t>Next steps</a:t>
            </a:r>
            <a:endParaRPr/>
          </a:p>
        </p:txBody>
      </p:sp>
      <p:pic>
        <p:nvPicPr>
          <p:cNvPr id="518" name="Google Shape;518;g2cd33c23501_0_9"/>
          <p:cNvPicPr preferRelativeResize="0"/>
          <p:nvPr/>
        </p:nvPicPr>
        <p:blipFill>
          <a:blip r:embed="rId3">
            <a:alphaModFix/>
          </a:blip>
          <a:stretch>
            <a:fillRect/>
          </a:stretch>
        </p:blipFill>
        <p:spPr>
          <a:xfrm>
            <a:off x="1403200" y="2456500"/>
            <a:ext cx="2838450" cy="2847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cd33c23501_0_1889"/>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796" name="Google Shape;796;g2cd33c23501_0_1889"/>
          <p:cNvSpPr txBox="1"/>
          <p:nvPr>
            <p:ph idx="1" type="body"/>
          </p:nvPr>
        </p:nvSpPr>
        <p:spPr>
          <a:xfrm>
            <a:off x="3088353" y="2964424"/>
            <a:ext cx="5943000" cy="1916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sz="3000"/>
              <a:t>Demo in IntelliJ</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cd33c23501_0_178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3" name="Google Shape;803;g2cd33c23501_0_1785"/>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Preconditions</a:t>
            </a:r>
            <a:endParaRPr/>
          </a:p>
        </p:txBody>
      </p:sp>
      <p:sp>
        <p:nvSpPr>
          <p:cNvPr id="804" name="Google Shape;804;g2cd33c23501_0_1785"/>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docs.openrewrite.org/reference/yaml-format-reference#preconditions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In this video we'll walk though how to add a custom precondition to a recipe in the Moderne platform.&#10;&#10;Resources:&#10;How to use preconditions doc: https://docs.moderne.io/user-documentation/moderne-platform/how-to-guides/preconditions&#10;&#10;Merge YAML recipe: https://app.moderne.io/recipes/org.openrewrite.yaml.MergeYaml" id="805" name="Google Shape;805;g2cd33c23501_0_1785" title="How to add a custom precondition to a recipe in the Moderne platform">
            <a:hlinkClick r:id="rId4"/>
          </p:cNvPr>
          <p:cNvPicPr preferRelativeResize="0"/>
          <p:nvPr/>
        </p:nvPicPr>
        <p:blipFill>
          <a:blip r:embed="rId5">
            <a:alphaModFix/>
          </a:blip>
          <a:stretch>
            <a:fillRect/>
          </a:stretch>
        </p:blipFill>
        <p:spPr>
          <a:xfrm>
            <a:off x="2197339" y="2073775"/>
            <a:ext cx="7797325" cy="438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cd33c23501_0_1771"/>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2" name="Google Shape;812;g2cd33c23501_0_1771"/>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Refaster style recipes</a:t>
            </a:r>
            <a:endParaRPr/>
          </a:p>
        </p:txBody>
      </p:sp>
      <p:sp>
        <p:nvSpPr>
          <p:cNvPr id="813" name="Google Shape;813;g2cd33c23501_0_1771"/>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docs.openrewrite.org/authoring-recipes/refaster-recipes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In this video, we'll walk through an example of optimizing the StringBuilder function using declarative Refaster syntax. Refaster is a tool that uses normal, compilable before-and-after examples of Java code and applies the corresponding transformation across the Java codebase. OpenRewrite supports Refaster syntax for defining refactoring operations which makes authoring recipes much faster. You'll also see IntelliJ and Co-pilot used in this example." id="814" name="Google Shape;814;g2cd33c23501_0_1771" title="Creating an OpenRewrite recipe using declarative Refaster syntax">
            <a:hlinkClick r:id="rId4"/>
          </p:cNvPr>
          <p:cNvPicPr preferRelativeResize="0"/>
          <p:nvPr/>
        </p:nvPicPr>
        <p:blipFill>
          <a:blip r:embed="rId5">
            <a:alphaModFix/>
          </a:blip>
          <a:stretch>
            <a:fillRect/>
          </a:stretch>
        </p:blipFill>
        <p:spPr>
          <a:xfrm>
            <a:off x="2053713" y="1912100"/>
            <a:ext cx="8084578" cy="454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cd33c23501_0_1896"/>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1" name="Google Shape;821;g2cd33c23501_0_1896"/>
          <p:cNvSpPr txBox="1"/>
          <p:nvPr>
            <p:ph idx="1" type="body"/>
          </p:nvPr>
        </p:nvSpPr>
        <p:spPr>
          <a:xfrm>
            <a:off x="3088353" y="2964424"/>
            <a:ext cx="5943000" cy="1916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sz="3000"/>
              <a:t>Demo </a:t>
            </a:r>
            <a:r>
              <a:rPr lang="en-US" sz="3000" u="sng">
                <a:hlinkClick r:id="rId3"/>
              </a:rPr>
              <a:t>rewrite-recipe-starter</a:t>
            </a:r>
            <a:endParaRPr sz="3000"/>
          </a:p>
          <a:p>
            <a:pPr indent="0" lvl="0" marL="0" rtl="0" algn="ctr">
              <a:spcBef>
                <a:spcPts val="1000"/>
              </a:spcBef>
              <a:spcAft>
                <a:spcPts val="0"/>
              </a:spcAft>
              <a:buNone/>
            </a:pPr>
            <a:r>
              <a:t/>
            </a:r>
            <a:endParaRPr sz="1800"/>
          </a:p>
          <a:p>
            <a:pPr indent="0" lvl="0" marL="0" rtl="0" algn="ctr">
              <a:spcBef>
                <a:spcPts val="1000"/>
              </a:spcBef>
              <a:spcAft>
                <a:spcPts val="0"/>
              </a:spcAft>
              <a:buNone/>
            </a:pPr>
            <a:r>
              <a:rPr lang="en-US" sz="1800"/>
              <a:t>Example recipe templates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2cd33c23501_0_175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8" name="Google Shape;828;g2cd33c23501_0_1755"/>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Visitors</a:t>
            </a:r>
            <a:endParaRPr/>
          </a:p>
        </p:txBody>
      </p:sp>
      <p:sp>
        <p:nvSpPr>
          <p:cNvPr id="829" name="Google Shape;829;g2cd33c23501_0_1755"/>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docs.openrewrite.org/concepts-explanations/visitors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In OpenRewrite recipes, a visitor is where the core logic lives. All OpenRewrite visitors share a common structure and life cycle. The purpose of a visitor pattern is to define a new operation without introducing the modifications to an existing object structure. This video walks through an example to show how this works." id="830" name="Google Shape;830;g2cd33c23501_0_1755" title="Understanding the purpose of a visitor pattern">
            <a:hlinkClick r:id="rId4"/>
          </p:cNvPr>
          <p:cNvPicPr preferRelativeResize="0"/>
          <p:nvPr/>
        </p:nvPicPr>
        <p:blipFill>
          <a:blip r:embed="rId5">
            <a:alphaModFix/>
          </a:blip>
          <a:stretch>
            <a:fillRect/>
          </a:stretch>
        </p:blipFill>
        <p:spPr>
          <a:xfrm>
            <a:off x="1987477" y="1837600"/>
            <a:ext cx="8217050" cy="462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cd33c23501_0_1846"/>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7" name="Google Shape;837;g2cd33c23501_0_1846"/>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Writing recipes</a:t>
            </a:r>
            <a:endParaRPr/>
          </a:p>
        </p:txBody>
      </p:sp>
      <p:sp>
        <p:nvSpPr>
          <p:cNvPr id="838" name="Google Shape;838;g2cd33c23501_0_1846"/>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docs.openrewrite.org/authoring-recipes/writing-a-java-refactoring-recipe</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To help you get started with writing recipes, this video will walk you through the steps needed to create a basic refactoring recipe. &#10;&#10;Doc: https://docs.openrewrite.org/authoring-recipes/writing-a-java-refactoring-recipe" id="839" name="Google Shape;839;g2cd33c23501_0_1846" title="Anatomy of a Java refactoring recipe">
            <a:hlinkClick r:id="rId4"/>
          </p:cNvPr>
          <p:cNvPicPr preferRelativeResize="0"/>
          <p:nvPr/>
        </p:nvPicPr>
        <p:blipFill>
          <a:blip r:embed="rId5">
            <a:alphaModFix/>
          </a:blip>
          <a:stretch>
            <a:fillRect/>
          </a:stretch>
        </p:blipFill>
        <p:spPr>
          <a:xfrm>
            <a:off x="2348100" y="2243288"/>
            <a:ext cx="7495800" cy="42163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cd33c23501_0_1778"/>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6" name="Google Shape;846;g2cd33c23501_0_1778"/>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Recipe testing</a:t>
            </a:r>
            <a:endParaRPr/>
          </a:p>
        </p:txBody>
      </p:sp>
      <p:sp>
        <p:nvSpPr>
          <p:cNvPr id="847" name="Google Shape;847;g2cd33c23501_0_1778"/>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docs.openrewrite.org/authoring-recipes/recipe-testing</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When developing new recipes, it's very important to test them to ensure that they not only make the expected changes but that they also **don't** make unnecessary changes. In this video, we'll walk through everything you need to know to get started with recipe testing.&#10;&#10;Related doc: https://docs.openrewrite.org/authoring-recipes/recipe-testing" id="848" name="Google Shape;848;g2cd33c23501_0_1778" title="How to test recipes with OpenRewrite">
            <a:hlinkClick r:id="rId4"/>
          </p:cNvPr>
          <p:cNvPicPr preferRelativeResize="0"/>
          <p:nvPr/>
        </p:nvPicPr>
        <p:blipFill>
          <a:blip r:embed="rId5">
            <a:alphaModFix/>
          </a:blip>
          <a:stretch>
            <a:fillRect/>
          </a:stretch>
        </p:blipFill>
        <p:spPr>
          <a:xfrm>
            <a:off x="2010663" y="1863675"/>
            <a:ext cx="8170675" cy="459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2cd33c23501_0_1764"/>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5" name="Google Shape;855;g2cd33c23501_0_1764"/>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JavaTemplate</a:t>
            </a:r>
            <a:endParaRPr/>
          </a:p>
        </p:txBody>
      </p:sp>
      <p:sp>
        <p:nvSpPr>
          <p:cNvPr id="856" name="Google Shape;856;g2cd33c23501_0_1764"/>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docs.openrewrite.org/concepts-explanations/javatemplate</a:t>
            </a:r>
            <a:endParaRPr sz="2800">
              <a:solidFill>
                <a:schemeClr val="dk1"/>
              </a:solidFill>
              <a:latin typeface="Poppins"/>
              <a:ea typeface="Poppins"/>
              <a:cs typeface="Poppins"/>
              <a:sym typeface="Poppins"/>
            </a:endParaRPr>
          </a:p>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4"/>
              </a:rPr>
              <a:t>docs.openrewrite.org/authoring-recipes/modifying-methods-with-javatemplate</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Join Tim te Beek and Sam Snyder from the Moderne team for a special Valentine’s Day office hours. Love your code again – Easy LST manipulation with JavaTemplate on Wednesday, February 14 at 3 PM ET. &#10; &#10;Save hours of manual, tedious work with JavaTemplate. Learn how to replace parts of the LST easily without having to know how to construct LST nodes by hand. &#10; &#10;Simply supply a piece of Java source code as text to the JavaTemplate and where you want to insert it/replace part of the LST, and it will do it for you.&#10;&#10;Resources:&#10;https://docs.openrewrite.org/concepts-explanations/javatemplate&#10;https://docs.openrewrite.org/authoring-recipes/modifying-methods-with-javatemplate&#10;https://www.moderne.io/blog/building-search-with-ai-embeddings-to-assist-automated-code-refactoring&#10;https://docs.openrewrite.org/authoring-recipes/recipe-conventions-and-best-practices#use-cursor-messaging-instead-of-execution-context-messaging&#10;DevNexus April 9-11. Use code DN24-MODERNE for 20% off" id="857" name="Google Shape;857;g2cd33c23501_0_1764" title="Love your code again - easy LST manipulation with JavaTemplate">
            <a:hlinkClick r:id="rId5"/>
          </p:cNvPr>
          <p:cNvPicPr preferRelativeResize="0"/>
          <p:nvPr/>
        </p:nvPicPr>
        <p:blipFill>
          <a:blip r:embed="rId6">
            <a:alphaModFix/>
          </a:blip>
          <a:stretch>
            <a:fillRect/>
          </a:stretch>
        </p:blipFill>
        <p:spPr>
          <a:xfrm>
            <a:off x="2811450" y="2764550"/>
            <a:ext cx="6569100" cy="369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2cd33c23501_0_1802"/>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4" name="Google Shape;864;g2cd33c23501_0_1802"/>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Recipe authoring tips</a:t>
            </a:r>
            <a:endParaRPr/>
          </a:p>
        </p:txBody>
      </p:sp>
      <p:sp>
        <p:nvSpPr>
          <p:cNvPr id="865" name="Google Shape;865;g2cd33c23501_0_1802"/>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docs.openrewrite.org/authoring-recipes/recipe-conventions-and-best-practices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On Wednesday, April 17, join Sam Snyder from the Moderne team to learn about recipe authoring tips and tricks. &#10; &#10;We’ll explore: &#10;• Visualizing LSTs &#10;• Building a complex visitor out of simple parts &#10;• Testing on real code with the Moderne CLI &#10; &#10;Add community hours to your calendar: https://bit.ly/ModerneCOH" id="866" name="Google Shape;866;g2cd33c23501_0_1802" title="Community Office Hours | Recipe authoring tips">
            <a:hlinkClick r:id="rId4"/>
          </p:cNvPr>
          <p:cNvPicPr preferRelativeResize="0"/>
          <p:nvPr/>
        </p:nvPicPr>
        <p:blipFill>
          <a:blip r:embed="rId5">
            <a:alphaModFix/>
          </a:blip>
          <a:stretch>
            <a:fillRect/>
          </a:stretch>
        </p:blipFill>
        <p:spPr>
          <a:xfrm>
            <a:off x="2348100" y="2243401"/>
            <a:ext cx="7495800" cy="4216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2cd33c23501_0_1809"/>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3" name="Google Shape;873;g2cd33c23501_0_1809"/>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Recipes across files</a:t>
            </a:r>
            <a:endParaRPr/>
          </a:p>
        </p:txBody>
      </p:sp>
      <p:sp>
        <p:nvSpPr>
          <p:cNvPr id="874" name="Google Shape;874;g2cd33c23501_0_1809"/>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docs.openrewrite.org/authoring-recipes/writing-recipes-over-multiple-source-file-types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descr="Learn how to write scanning recipes. These recipes can see all source files/LSTs and aggregate data before making any changes or generating new code.&#10;&#10;Added 400+ JavaScript Codemods to the Moderne platform&#10;App: https://app.moderne.io/marketplace/org.openrewrite.codemods&#10;Video: https://www.youtube.com/watch?v=lXVPwW30fFk&#10;&#10;Added 300+ Refaster recipes from Picnic's Error Prone Support: &#10;App: https://app.moderne.io/marketplace/tech.picnic.errorprone&#10;&#10;Put out a new 8.17.1 release of OpenRewrite with a new rewrite-openapi module, and springdoc migration recipes&#10;App: https://app.moderne.io/marketplace/tech.picnic.errorprone&#10;Release notes: https://docs.openrewrite.org/changelog/8-17-1-release&#10;Github: https://github.com/openrewrite/rewrite-openapi/&#10;&#10;Matching rewrite-recipe-bom v2.7.1 and plugin releases:&#10;Github: https://github.com/openrewrite/rewrite-recipe-bom/releases/tag/v2.7.1&#10;Docs: &#10;&#10;Refreshed our Spring Boot 3.x migration blog which now also features an upgrade to Java 21 &amp; virtual threads&#10;Blog: https://www.moderne.io/blog/speed-your-spring-boot-3-0-migration&#10;Doc: https://docs.openrewrite.org/recipes/java/migrate/upgradetojava21&#10;&#10;Had an in depth look at ScanningRecipe to see all source files/LSTs and aggregate data before making changes or generating new code.&#10;Docs: https://docs.openrewrite.org/concepts-explanations/recipes#scanning-recipes" id="875" name="Google Shape;875;g2cd33c23501_0_1809" title="Community Office Hours | Advanced recipe development topic: Scanning recipes">
            <a:hlinkClick r:id="rId4"/>
          </p:cNvPr>
          <p:cNvPicPr preferRelativeResize="0"/>
          <p:nvPr/>
        </p:nvPicPr>
        <p:blipFill>
          <a:blip r:embed="rId5">
            <a:alphaModFix/>
          </a:blip>
          <a:stretch>
            <a:fillRect/>
          </a:stretch>
        </p:blipFill>
        <p:spPr>
          <a:xfrm>
            <a:off x="2348101" y="2243293"/>
            <a:ext cx="7495800" cy="42163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cd33c23501_0_24"/>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525" name="Google Shape;525;g2cd33c23501_0_24"/>
          <p:cNvSpPr txBox="1"/>
          <p:nvPr>
            <p:ph idx="1" type="body"/>
          </p:nvPr>
        </p:nvSpPr>
        <p:spPr>
          <a:xfrm>
            <a:off x="2348101" y="3075909"/>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Who here has heard of OpenRewrite?</a:t>
            </a:r>
            <a:endParaRPr/>
          </a:p>
        </p:txBody>
      </p:sp>
      <p:pic>
        <p:nvPicPr>
          <p:cNvPr id="526" name="Google Shape;526;g2cd33c23501_0_24"/>
          <p:cNvPicPr preferRelativeResize="0"/>
          <p:nvPr/>
        </p:nvPicPr>
        <p:blipFill>
          <a:blip r:embed="rId3">
            <a:alphaModFix/>
          </a:blip>
          <a:stretch>
            <a:fillRect/>
          </a:stretch>
        </p:blipFill>
        <p:spPr>
          <a:xfrm>
            <a:off x="5124663" y="1032675"/>
            <a:ext cx="1942675" cy="1942675"/>
          </a:xfrm>
          <a:prstGeom prst="rect">
            <a:avLst/>
          </a:prstGeom>
          <a:noFill/>
          <a:ln>
            <a:noFill/>
          </a:ln>
        </p:spPr>
      </p:pic>
      <p:pic>
        <p:nvPicPr>
          <p:cNvPr id="527" name="Google Shape;527;g2cd33c23501_0_24"/>
          <p:cNvPicPr preferRelativeResize="0"/>
          <p:nvPr/>
        </p:nvPicPr>
        <p:blipFill>
          <a:blip r:embed="rId4">
            <a:alphaModFix/>
          </a:blip>
          <a:stretch>
            <a:fillRect/>
          </a:stretch>
        </p:blipFill>
        <p:spPr>
          <a:xfrm>
            <a:off x="9943175" y="3628300"/>
            <a:ext cx="2248819" cy="277110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cd33c23501_0_1837"/>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2" name="Google Shape;882;g2cd33c23501_0_1837"/>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Data tables</a:t>
            </a:r>
            <a:endParaRPr/>
          </a:p>
        </p:txBody>
      </p:sp>
      <p:sp>
        <p:nvSpPr>
          <p:cNvPr id="883" name="Google Shape;883;g2cd33c23501_0_1837"/>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hlink"/>
                </a:solidFill>
                <a:hlinkClick r:id="rId3"/>
              </a:rPr>
              <a:t>docs.moderne.io/user-documentation/moderne-platform/getting-started/data-tables</a:t>
            </a:r>
            <a:endParaRPr sz="3000"/>
          </a:p>
          <a:p>
            <a:pPr indent="0" lvl="0" marL="0" rtl="0" algn="l">
              <a:spcBef>
                <a:spcPts val="0"/>
              </a:spcBef>
              <a:spcAft>
                <a:spcPts val="0"/>
              </a:spcAft>
              <a:buNone/>
            </a:pPr>
            <a:r>
              <a:t/>
            </a:r>
            <a:endParaRPr sz="3000"/>
          </a:p>
        </p:txBody>
      </p:sp>
      <p:pic>
        <p:nvPicPr>
          <p:cNvPr descr="The Moderne Platform is ready to transform the way you perform impact analysis on your entire codebase with a cutting-edge feature simply called data tables. Data tables, which can be created in minutes, collect real-time, insightful data about dependencies, CVEs, licenses, version numbers, API usage—and pretty much any other information you want to know about your source code.&#10;&#10;Resources: &#10;Getting started with data tables: https://docs.moderne.io/user-documentation/moderne-platform/getting-started/data-tables&#10;&#10;Find Spring API endpoints recipe: https://app.moderne.io/recipes/org.openrewrite.java.spring.search.FindApiEndpoints&#10;&#10;Find and fix vulnerable dependencies recipe: https://app.moderne.io/recipes/org.openrewrite.java.dependencies.DependencyVulnerabilityCheck" id="884" name="Google Shape;884;g2cd33c23501_0_1837" title="Know your code with Moderne data tables">
            <a:hlinkClick r:id="rId4"/>
          </p:cNvPr>
          <p:cNvPicPr preferRelativeResize="0"/>
          <p:nvPr/>
        </p:nvPicPr>
        <p:blipFill>
          <a:blip r:embed="rId5">
            <a:alphaModFix/>
          </a:blip>
          <a:stretch>
            <a:fillRect/>
          </a:stretch>
        </p:blipFill>
        <p:spPr>
          <a:xfrm>
            <a:off x="2426063" y="2331000"/>
            <a:ext cx="7339875" cy="412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2cd33c23501_0_1830"/>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1" name="Google Shape;891;g2cd33c23501_0_1830"/>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Multiple library versions</a:t>
            </a:r>
            <a:endParaRPr/>
          </a:p>
        </p:txBody>
      </p:sp>
      <p:sp>
        <p:nvSpPr>
          <p:cNvPr id="892" name="Google Shape;892;g2cd33c23501_0_1830"/>
          <p:cNvSpPr txBox="1"/>
          <p:nvPr/>
        </p:nvSpPr>
        <p:spPr>
          <a:xfrm>
            <a:off x="523875" y="1163575"/>
            <a:ext cx="11280300" cy="52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u="sng">
                <a:solidFill>
                  <a:schemeClr val="hlink"/>
                </a:solidFill>
                <a:latin typeface="Poppins"/>
                <a:ea typeface="Poppins"/>
                <a:cs typeface="Poppins"/>
                <a:sym typeface="Poppins"/>
                <a:hlinkClick r:id="rId3"/>
              </a:rPr>
              <a:t>docs.openrewrite.org/authoring-recipes/multiple-versions</a:t>
            </a:r>
            <a:endParaRPr sz="2800">
              <a:solidFill>
                <a:schemeClr val="dk1"/>
              </a:solidFill>
              <a:latin typeface="Poppins"/>
              <a:ea typeface="Poppins"/>
              <a:cs typeface="Poppins"/>
              <a:sym typeface="Poppins"/>
            </a:endParaRPr>
          </a:p>
          <a:p>
            <a:pPr indent="0" lvl="0" marL="0" rtl="0" algn="l">
              <a:spcBef>
                <a:spcPts val="0"/>
              </a:spcBef>
              <a:spcAft>
                <a:spcPts val="0"/>
              </a:spcAft>
              <a:buNone/>
            </a:pPr>
            <a:r>
              <a:t/>
            </a:r>
            <a:endParaRPr sz="2800">
              <a:solidFill>
                <a:schemeClr val="dk1"/>
              </a:solidFill>
              <a:latin typeface="Poppins"/>
              <a:ea typeface="Poppins"/>
              <a:cs typeface="Poppins"/>
              <a:sym typeface="Poppins"/>
            </a:endParaRPr>
          </a:p>
        </p:txBody>
      </p:sp>
      <p:pic>
        <p:nvPicPr>
          <p:cNvPr id="893" name="Google Shape;893;g2cd33c23501_0_1830"/>
          <p:cNvPicPr preferRelativeResize="0"/>
          <p:nvPr/>
        </p:nvPicPr>
        <p:blipFill>
          <a:blip r:embed="rId4">
            <a:alphaModFix/>
          </a:blip>
          <a:stretch>
            <a:fillRect/>
          </a:stretch>
        </p:blipFill>
        <p:spPr>
          <a:xfrm>
            <a:off x="9529208" y="4000475"/>
            <a:ext cx="2662798" cy="2398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g2cd33c23501_0_1004"/>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oderne has taken the power of OpenRewrite and built a streamlined code machine that transforms how teams work on their entire codebase.&#10;&#10;Resources: &#10;OpenRewrite docs: https://docs.openrewrite.org/&#10;&#10;Moderne docs: https://docs.moderne.io/" id="900" name="Google Shape;900;g2cd33c23501_0_1004" title="What is the main distinction between OpenRewrite and Moderne?">
            <a:hlinkClick r:id="rId3"/>
          </p:cNvPr>
          <p:cNvPicPr preferRelativeResize="0"/>
          <p:nvPr/>
        </p:nvPicPr>
        <p:blipFill>
          <a:blip r:embed="rId4">
            <a:alphaModFix/>
          </a:blip>
          <a:stretch>
            <a:fillRect/>
          </a:stretch>
        </p:blipFill>
        <p:spPr>
          <a:xfrm>
            <a:off x="29538" y="16613"/>
            <a:ext cx="12132934" cy="682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2cd33c23501_0_612"/>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07" name="Google Shape;907;g2cd33c23501_0_612"/>
          <p:cNvSpPr txBox="1"/>
          <p:nvPr>
            <p:ph idx="1" type="body"/>
          </p:nvPr>
        </p:nvSpPr>
        <p:spPr>
          <a:xfrm>
            <a:off x="523875" y="457384"/>
            <a:ext cx="10153200" cy="706200"/>
          </a:xfrm>
          <a:prstGeom prst="rect">
            <a:avLst/>
          </a:prstGeom>
          <a:noFill/>
          <a:ln>
            <a:noFill/>
          </a:ln>
        </p:spPr>
        <p:txBody>
          <a:bodyPr anchorCtr="0" anchor="ctr" bIns="0" lIns="0" spcFirstLastPara="1" rIns="0" wrap="square" tIns="0">
            <a:normAutofit fontScale="92500" lnSpcReduction="20000"/>
          </a:bodyPr>
          <a:lstStyle/>
          <a:p>
            <a:pPr indent="-228600" lvl="0" marL="457200" rtl="0" algn="l">
              <a:lnSpc>
                <a:spcPct val="100000"/>
              </a:lnSpc>
              <a:spcBef>
                <a:spcPts val="1000"/>
              </a:spcBef>
              <a:spcAft>
                <a:spcPts val="0"/>
              </a:spcAft>
              <a:buClr>
                <a:schemeClr val="dk1"/>
              </a:buClr>
              <a:buSzPct val="117647"/>
              <a:buNone/>
            </a:pPr>
            <a:r>
              <a:rPr lang="en-US"/>
              <a:t>Moderne Platform: Auto-refactoring and analysis at scale</a:t>
            </a:r>
            <a:endParaRPr/>
          </a:p>
        </p:txBody>
      </p:sp>
      <p:pic>
        <p:nvPicPr>
          <p:cNvPr id="908" name="Google Shape;908;g2cd33c23501_0_612"/>
          <p:cNvPicPr preferRelativeResize="0"/>
          <p:nvPr/>
        </p:nvPicPr>
        <p:blipFill rotWithShape="1">
          <a:blip r:embed="rId3">
            <a:alphaModFix/>
          </a:blip>
          <a:srcRect b="0" l="0" r="0" t="0"/>
          <a:stretch/>
        </p:blipFill>
        <p:spPr>
          <a:xfrm>
            <a:off x="765613" y="1592155"/>
            <a:ext cx="6784206" cy="2149678"/>
          </a:xfrm>
          <a:prstGeom prst="rect">
            <a:avLst/>
          </a:prstGeom>
          <a:noFill/>
          <a:ln cap="flat" cmpd="sng" w="9525">
            <a:solidFill>
              <a:schemeClr val="lt2"/>
            </a:solidFill>
            <a:prstDash val="solid"/>
            <a:round/>
            <a:headEnd len="sm" w="sm" type="none"/>
            <a:tailEnd len="sm" w="sm" type="none"/>
          </a:ln>
          <a:effectLst>
            <a:outerShdw blurRad="50800" rotWithShape="0" algn="t" dir="5400000" dist="38100">
              <a:srgbClr val="000000">
                <a:alpha val="40000"/>
              </a:srgbClr>
            </a:outerShdw>
          </a:effectLst>
        </p:spPr>
      </p:pic>
      <p:pic>
        <p:nvPicPr>
          <p:cNvPr id="909" name="Google Shape;909;g2cd33c23501_0_612"/>
          <p:cNvPicPr preferRelativeResize="0"/>
          <p:nvPr/>
        </p:nvPicPr>
        <p:blipFill rotWithShape="1">
          <a:blip r:embed="rId4">
            <a:alphaModFix/>
          </a:blip>
          <a:srcRect b="0" l="0" r="0" t="0"/>
          <a:stretch/>
        </p:blipFill>
        <p:spPr>
          <a:xfrm>
            <a:off x="5644051" y="1255002"/>
            <a:ext cx="5782335" cy="4847044"/>
          </a:xfrm>
          <a:prstGeom prst="rect">
            <a:avLst/>
          </a:prstGeom>
          <a:noFill/>
          <a:ln cap="flat" cmpd="sng" w="9525">
            <a:solidFill>
              <a:schemeClr val="lt2"/>
            </a:solidFill>
            <a:prstDash val="solid"/>
            <a:round/>
            <a:headEnd len="sm" w="sm" type="none"/>
            <a:tailEnd len="sm" w="sm" type="none"/>
          </a:ln>
          <a:effectLst>
            <a:outerShdw blurRad="50800" rotWithShape="0" algn="tr" dir="8100000" dist="38100">
              <a:srgbClr val="000000">
                <a:alpha val="40000"/>
              </a:srgbClr>
            </a:outerShdw>
          </a:effectLst>
        </p:spPr>
      </p:pic>
      <p:sp>
        <p:nvSpPr>
          <p:cNvPr id="910" name="Google Shape;910;g2cd33c23501_0_612"/>
          <p:cNvSpPr txBox="1"/>
          <p:nvPr/>
        </p:nvSpPr>
        <p:spPr>
          <a:xfrm>
            <a:off x="765613" y="4078987"/>
            <a:ext cx="4825800" cy="1462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NTR"/>
              <a:buChar char="➡️"/>
            </a:pPr>
            <a:r>
              <a:rPr b="0" i="0" lang="en-US" sz="1600" u="none" cap="none" strike="noStrike">
                <a:solidFill>
                  <a:srgbClr val="000000"/>
                </a:solidFill>
                <a:latin typeface="Poppins Light"/>
                <a:ea typeface="Poppins Light"/>
                <a:cs typeface="Poppins Light"/>
                <a:sym typeface="Poppins Light"/>
              </a:rPr>
              <a:t>139 repositories searched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rgbClr val="000000"/>
              </a:buClr>
              <a:buSzPts val="1400"/>
              <a:buFont typeface="NTR"/>
              <a:buChar char="➡️"/>
            </a:pPr>
            <a:r>
              <a:rPr b="0" i="0" lang="en-US" sz="1600" u="none" cap="none" strike="noStrike">
                <a:solidFill>
                  <a:srgbClr val="000000"/>
                </a:solidFill>
                <a:latin typeface="Poppins Light"/>
                <a:ea typeface="Poppins Light"/>
                <a:cs typeface="Poppins Light"/>
                <a:sym typeface="Poppins Light"/>
              </a:rPr>
              <a:t>131 repositories changed (13,500 files)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0"/>
              </a:spcAft>
              <a:buClr>
                <a:srgbClr val="000000"/>
              </a:buClr>
              <a:buSzPts val="1400"/>
              <a:buFont typeface="NTR"/>
              <a:buChar char="➡️"/>
            </a:pPr>
            <a:r>
              <a:rPr b="0" i="0" lang="en-US" sz="1600" u="none" cap="none" strike="noStrike">
                <a:solidFill>
                  <a:srgbClr val="000000"/>
                </a:solidFill>
                <a:latin typeface="Poppins Light"/>
                <a:ea typeface="Poppins Light"/>
                <a:cs typeface="Poppins Light"/>
                <a:sym typeface="Poppins Light"/>
              </a:rPr>
              <a:t>Time to fix: </a:t>
            </a:r>
            <a:r>
              <a:rPr b="0" i="0" lang="en-US" sz="1600" u="sng" cap="none" strike="noStrike">
                <a:solidFill>
                  <a:srgbClr val="000000"/>
                </a:solidFill>
                <a:latin typeface="Poppins Light"/>
                <a:ea typeface="Poppins Light"/>
                <a:cs typeface="Poppins Light"/>
                <a:sym typeface="Poppins Light"/>
              </a:rPr>
              <a:t>4 minutes and 16 seconds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000"/>
              </a:spcBef>
              <a:spcAft>
                <a:spcPts val="1000"/>
              </a:spcAft>
              <a:buClr>
                <a:srgbClr val="000000"/>
              </a:buClr>
              <a:buSzPts val="1400"/>
              <a:buFont typeface="NTR"/>
              <a:buChar char="➡️"/>
            </a:pPr>
            <a:r>
              <a:rPr b="0" i="0" lang="en-US" sz="1600" u="none" cap="none" strike="noStrike">
                <a:solidFill>
                  <a:srgbClr val="000000"/>
                </a:solidFill>
                <a:latin typeface="Poppins Light"/>
                <a:ea typeface="Poppins Light"/>
                <a:cs typeface="Poppins Light"/>
                <a:sym typeface="Poppins Light"/>
              </a:rPr>
              <a:t>Developer time saved: 604 hours (75 days)</a:t>
            </a:r>
            <a:endParaRPr b="0" i="0" sz="1600" u="none" cap="none" strike="noStrike">
              <a:solidFill>
                <a:srgbClr val="000000"/>
              </a:solidFill>
              <a:latin typeface="Poppins Light"/>
              <a:ea typeface="Poppins Light"/>
              <a:cs typeface="Poppins Light"/>
              <a:sym typeface="Poppins Light"/>
            </a:endParaRPr>
          </a:p>
        </p:txBody>
      </p:sp>
      <p:pic>
        <p:nvPicPr>
          <p:cNvPr id="911" name="Google Shape;911;g2cd33c23501_0_612"/>
          <p:cNvPicPr preferRelativeResize="0"/>
          <p:nvPr/>
        </p:nvPicPr>
        <p:blipFill rotWithShape="1">
          <a:blip r:embed="rId5">
            <a:alphaModFix/>
          </a:blip>
          <a:srcRect b="0" l="0" r="0" t="0"/>
          <a:stretch/>
        </p:blipFill>
        <p:spPr>
          <a:xfrm>
            <a:off x="7048500" y="2536037"/>
            <a:ext cx="5379758" cy="1779654"/>
          </a:xfrm>
          <a:prstGeom prst="rect">
            <a:avLst/>
          </a:prstGeom>
          <a:noFill/>
          <a:ln>
            <a:noFill/>
          </a:ln>
          <a:effectLst>
            <a:outerShdw blurRad="50800" rotWithShape="0" algn="tr" dir="8100000" dist="3810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cd33c23501_0_622"/>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18" name="Google Shape;918;g2cd33c23501_0_622"/>
          <p:cNvSpPr txBox="1"/>
          <p:nvPr>
            <p:ph idx="1" type="body"/>
          </p:nvPr>
        </p:nvSpPr>
        <p:spPr>
          <a:xfrm>
            <a:off x="523876" y="457384"/>
            <a:ext cx="7495800" cy="706200"/>
          </a:xfrm>
          <a:prstGeom prst="rect">
            <a:avLst/>
          </a:prstGeom>
          <a:noFill/>
          <a:ln>
            <a:noFill/>
          </a:ln>
        </p:spPr>
        <p:txBody>
          <a:bodyPr anchorCtr="0" anchor="ctr" bIns="0" lIns="0" spcFirstLastPara="1" rIns="0" wrap="square" tIns="0">
            <a:normAutofit/>
          </a:bodyPr>
          <a:lstStyle/>
          <a:p>
            <a:pPr indent="-228600" lvl="0" marL="457200" rtl="0" algn="l">
              <a:lnSpc>
                <a:spcPct val="100000"/>
              </a:lnSpc>
              <a:spcBef>
                <a:spcPts val="1000"/>
              </a:spcBef>
              <a:spcAft>
                <a:spcPts val="0"/>
              </a:spcAft>
              <a:buClr>
                <a:schemeClr val="dk1"/>
              </a:buClr>
              <a:buSzPts val="3000"/>
              <a:buNone/>
            </a:pPr>
            <a:r>
              <a:rPr lang="en-US"/>
              <a:t>Moderne DevCenter</a:t>
            </a:r>
            <a:endParaRPr/>
          </a:p>
        </p:txBody>
      </p:sp>
      <p:sp>
        <p:nvSpPr>
          <p:cNvPr id="919" name="Google Shape;919;g2cd33c23501_0_622"/>
          <p:cNvSpPr txBox="1"/>
          <p:nvPr/>
        </p:nvSpPr>
        <p:spPr>
          <a:xfrm>
            <a:off x="783649" y="2423402"/>
            <a:ext cx="4017000" cy="3294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600" u="none" cap="none" strike="noStrike">
                <a:solidFill>
                  <a:srgbClr val="000000"/>
                </a:solidFill>
                <a:latin typeface="Poppins Light"/>
                <a:ea typeface="Poppins Light"/>
                <a:cs typeface="Poppins Light"/>
                <a:sym typeface="Poppins Light"/>
              </a:rPr>
              <a:t>Dashboard view of the codebase tailored to organization/repository.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Poppins Light"/>
              <a:ea typeface="Poppins Light"/>
              <a:cs typeface="Poppins Light"/>
              <a:sym typeface="Poppins Light"/>
            </a:endParaRPr>
          </a:p>
          <a:p>
            <a:pPr indent="-285750" lvl="0" marL="285750" marR="0" rtl="0" algn="l">
              <a:lnSpc>
                <a:spcPct val="100000"/>
              </a:lnSpc>
              <a:spcBef>
                <a:spcPts val="0"/>
              </a:spcBef>
              <a:spcAft>
                <a:spcPts val="0"/>
              </a:spcAft>
              <a:buClr>
                <a:srgbClr val="000000"/>
              </a:buClr>
              <a:buSzPts val="1400"/>
              <a:buFont typeface="Arial"/>
              <a:buChar char="•"/>
            </a:pPr>
            <a:r>
              <a:rPr b="0" i="0" lang="en-US" sz="1600" u="none" cap="none" strike="noStrike">
                <a:solidFill>
                  <a:srgbClr val="000000"/>
                </a:solidFill>
                <a:latin typeface="Poppins Light"/>
                <a:ea typeface="Poppins Light"/>
                <a:cs typeface="Poppins Light"/>
                <a:sym typeface="Poppins Light"/>
              </a:rPr>
              <a:t>Tracking and driving upgrades for key framework migrations.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Poppins Light"/>
              <a:ea typeface="Poppins Light"/>
              <a:cs typeface="Poppins Light"/>
              <a:sym typeface="Poppins Light"/>
            </a:endParaRPr>
          </a:p>
          <a:p>
            <a:pPr indent="-285750" lvl="0" marL="285750" marR="0" rtl="0" algn="l">
              <a:lnSpc>
                <a:spcPct val="100000"/>
              </a:lnSpc>
              <a:spcBef>
                <a:spcPts val="0"/>
              </a:spcBef>
              <a:spcAft>
                <a:spcPts val="0"/>
              </a:spcAft>
              <a:buClr>
                <a:srgbClr val="000000"/>
              </a:buClr>
              <a:buSzPts val="1400"/>
              <a:buFont typeface="Arial"/>
              <a:buChar char="•"/>
            </a:pPr>
            <a:r>
              <a:rPr b="0" i="0" lang="en-US" sz="1600" u="none" cap="none" strike="noStrike">
                <a:solidFill>
                  <a:srgbClr val="000000"/>
                </a:solidFill>
                <a:latin typeface="Poppins Light"/>
                <a:ea typeface="Poppins Light"/>
                <a:cs typeface="Poppins Light"/>
                <a:sym typeface="Poppins Light"/>
              </a:rPr>
              <a:t>Showcasing important code visualizations to aid impact analysis.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Poppins Light"/>
              <a:ea typeface="Poppins Light"/>
              <a:cs typeface="Poppins Light"/>
              <a:sym typeface="Poppins Light"/>
            </a:endParaRPr>
          </a:p>
          <a:p>
            <a:pPr indent="-285750" lvl="0" marL="285750" marR="0" rtl="0" algn="l">
              <a:lnSpc>
                <a:spcPct val="100000"/>
              </a:lnSpc>
              <a:spcBef>
                <a:spcPts val="0"/>
              </a:spcBef>
              <a:spcAft>
                <a:spcPts val="0"/>
              </a:spcAft>
              <a:buClr>
                <a:srgbClr val="000000"/>
              </a:buClr>
              <a:buSzPts val="1400"/>
              <a:buFont typeface="Arial"/>
              <a:buChar char="•"/>
            </a:pPr>
            <a:r>
              <a:rPr b="0" i="0" lang="en-US" sz="1600" u="none" cap="none" strike="noStrike">
                <a:solidFill>
                  <a:srgbClr val="000000"/>
                </a:solidFill>
                <a:latin typeface="Poppins Light"/>
                <a:ea typeface="Poppins Light"/>
                <a:cs typeface="Poppins Light"/>
                <a:sym typeface="Poppins Light"/>
              </a:rPr>
              <a:t>Watching for critical vulnerabilities and enabling immediate fixes when they are available.</a:t>
            </a:r>
            <a:endParaRPr b="0" i="0" sz="1600" u="none" cap="none" strike="noStrike">
              <a:solidFill>
                <a:srgbClr val="000000"/>
              </a:solidFill>
              <a:latin typeface="Poppins Light"/>
              <a:ea typeface="Poppins Light"/>
              <a:cs typeface="Poppins Light"/>
              <a:sym typeface="Poppins Light"/>
            </a:endParaRPr>
          </a:p>
        </p:txBody>
      </p:sp>
      <p:grpSp>
        <p:nvGrpSpPr>
          <p:cNvPr id="920" name="Google Shape;920;g2cd33c23501_0_622"/>
          <p:cNvGrpSpPr/>
          <p:nvPr/>
        </p:nvGrpSpPr>
        <p:grpSpPr>
          <a:xfrm>
            <a:off x="5506084" y="707888"/>
            <a:ext cx="5901984" cy="5442047"/>
            <a:chOff x="624922" y="768573"/>
            <a:chExt cx="5940000" cy="5477100"/>
          </a:xfrm>
        </p:grpSpPr>
        <p:sp>
          <p:nvSpPr>
            <p:cNvPr id="921" name="Google Shape;921;g2cd33c23501_0_622"/>
            <p:cNvSpPr/>
            <p:nvPr/>
          </p:nvSpPr>
          <p:spPr>
            <a:xfrm>
              <a:off x="624922" y="768573"/>
              <a:ext cx="5940000" cy="5477100"/>
            </a:xfrm>
            <a:prstGeom prst="roundRect">
              <a:avLst>
                <a:gd fmla="val 78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22" name="Google Shape;922;g2cd33c23501_0_622"/>
            <p:cNvPicPr preferRelativeResize="0"/>
            <p:nvPr/>
          </p:nvPicPr>
          <p:blipFill rotWithShape="1">
            <a:blip r:embed="rId3">
              <a:alphaModFix/>
            </a:blip>
            <a:srcRect b="0" l="0" r="0" t="0"/>
            <a:stretch/>
          </p:blipFill>
          <p:spPr>
            <a:xfrm>
              <a:off x="624922" y="768573"/>
              <a:ext cx="5939989" cy="5476965"/>
            </a:xfrm>
            <a:prstGeom prst="rect">
              <a:avLst/>
            </a:prstGeom>
            <a:noFill/>
            <a:ln>
              <a:noFill/>
            </a:ln>
          </p:spPr>
        </p:pic>
      </p:grpSp>
      <p:sp>
        <p:nvSpPr>
          <p:cNvPr id="923" name="Google Shape;923;g2cd33c23501_0_622"/>
          <p:cNvSpPr txBox="1"/>
          <p:nvPr/>
        </p:nvSpPr>
        <p:spPr>
          <a:xfrm>
            <a:off x="679739" y="1629562"/>
            <a:ext cx="570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Poppins SemiBold"/>
                <a:ea typeface="Poppins SemiBold"/>
                <a:cs typeface="Poppins SemiBold"/>
                <a:sym typeface="Poppins SemiBold"/>
              </a:rPr>
              <a:t>Collaborating across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Poppins SemiBold"/>
                <a:ea typeface="Poppins SemiBold"/>
                <a:cs typeface="Poppins SemiBold"/>
                <a:sym typeface="Poppins SemiBold"/>
              </a:rPr>
              <a:t>enterprise codebase</a:t>
            </a:r>
            <a:endParaRPr b="1" i="0" sz="1800" u="none" cap="none" strike="noStrike">
              <a:solidFill>
                <a:schemeClr val="dk2"/>
              </a:solidFill>
              <a:latin typeface="Poppins SemiBold"/>
              <a:ea typeface="Poppins SemiBold"/>
              <a:cs typeface="Poppins SemiBold"/>
              <a:sym typeface="Poppi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g2cd33c23501_0_633"/>
          <p:cNvPicPr preferRelativeResize="0"/>
          <p:nvPr/>
        </p:nvPicPr>
        <p:blipFill rotWithShape="1">
          <a:blip r:embed="rId3">
            <a:alphaModFix/>
          </a:blip>
          <a:srcRect b="0" l="-50" r="0" t="0"/>
          <a:stretch/>
        </p:blipFill>
        <p:spPr>
          <a:xfrm>
            <a:off x="163372" y="4509675"/>
            <a:ext cx="3596652" cy="1901451"/>
          </a:xfrm>
          <a:prstGeom prst="rect">
            <a:avLst/>
          </a:prstGeom>
          <a:noFill/>
          <a:ln>
            <a:noFill/>
          </a:ln>
        </p:spPr>
      </p:pic>
      <p:sp>
        <p:nvSpPr>
          <p:cNvPr id="930" name="Google Shape;930;g2cd33c23501_0_633"/>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31" name="Google Shape;931;g2cd33c23501_0_633"/>
          <p:cNvSpPr txBox="1"/>
          <p:nvPr>
            <p:ph idx="1" type="body"/>
          </p:nvPr>
        </p:nvSpPr>
        <p:spPr>
          <a:xfrm>
            <a:off x="523876" y="1687095"/>
            <a:ext cx="2875500" cy="34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t>Full-fidelity model of the codebase</a:t>
            </a:r>
            <a:endParaRPr/>
          </a:p>
        </p:txBody>
      </p:sp>
      <p:sp>
        <p:nvSpPr>
          <p:cNvPr id="932" name="Google Shape;932;g2cd33c23501_0_633"/>
          <p:cNvSpPr txBox="1"/>
          <p:nvPr>
            <p:ph idx="3" type="body"/>
          </p:nvPr>
        </p:nvSpPr>
        <p:spPr>
          <a:xfrm>
            <a:off x="4503933" y="1687095"/>
            <a:ext cx="3039900" cy="34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t>Open source auto-refactoring programs </a:t>
            </a:r>
            <a:endParaRPr/>
          </a:p>
        </p:txBody>
      </p:sp>
      <p:sp>
        <p:nvSpPr>
          <p:cNvPr id="933" name="Google Shape;933;g2cd33c23501_0_633"/>
          <p:cNvSpPr txBox="1"/>
          <p:nvPr>
            <p:ph idx="5" type="body"/>
          </p:nvPr>
        </p:nvSpPr>
        <p:spPr>
          <a:xfrm>
            <a:off x="8583717" y="1684948"/>
            <a:ext cx="2855100" cy="34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t>Multi-repo distribution of code changes</a:t>
            </a:r>
            <a:endParaRPr/>
          </a:p>
        </p:txBody>
      </p:sp>
      <p:sp>
        <p:nvSpPr>
          <p:cNvPr id="934" name="Google Shape;934;g2cd33c23501_0_633"/>
          <p:cNvSpPr txBox="1"/>
          <p:nvPr>
            <p:ph idx="7" type="body"/>
          </p:nvPr>
        </p:nvSpPr>
        <p:spPr>
          <a:xfrm>
            <a:off x="523876" y="457384"/>
            <a:ext cx="7495800" cy="706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1"/>
              </a:buClr>
              <a:buSzPts val="3000"/>
              <a:buNone/>
            </a:pPr>
            <a:r>
              <a:rPr lang="en-US"/>
              <a:t>To change code at scale you need…</a:t>
            </a:r>
            <a:endParaRPr/>
          </a:p>
        </p:txBody>
      </p:sp>
      <p:sp>
        <p:nvSpPr>
          <p:cNvPr id="935" name="Google Shape;935;g2cd33c23501_0_633"/>
          <p:cNvSpPr txBox="1"/>
          <p:nvPr/>
        </p:nvSpPr>
        <p:spPr>
          <a:xfrm>
            <a:off x="523875" y="3175766"/>
            <a:ext cx="33723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41FF"/>
                </a:solidFill>
                <a:latin typeface="Poppins Light"/>
                <a:ea typeface="Poppins Light"/>
                <a:cs typeface="Poppins Light"/>
                <a:sym typeface="Poppins Light"/>
              </a:rPr>
              <a:t>Lossless Semantic Tree (LST)</a:t>
            </a:r>
            <a:endParaRPr b="1"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Poppins Light"/>
                <a:ea typeface="Poppins Light"/>
                <a:cs typeface="Poppins Light"/>
                <a:sym typeface="Poppins Light"/>
              </a:rPr>
              <a:t>A built artifact of code from a repo that includes type attribution, format preservation, and other metadata</a:t>
            </a:r>
            <a:r>
              <a:rPr b="0" i="0" lang="en-US" sz="1600" u="none" cap="none" strike="noStrike">
                <a:solidFill>
                  <a:srgbClr val="00193C"/>
                </a:solidFill>
                <a:latin typeface="Poppins Light"/>
                <a:ea typeface="Poppins Light"/>
                <a:cs typeface="Poppins Light"/>
                <a:sym typeface="Poppins Light"/>
              </a:rPr>
              <a:t>.</a:t>
            </a:r>
            <a:endParaRPr b="0" i="0" sz="1400" u="none" cap="none" strike="noStrike">
              <a:solidFill>
                <a:srgbClr val="000000"/>
              </a:solidFill>
              <a:latin typeface="Arial"/>
              <a:ea typeface="Arial"/>
              <a:cs typeface="Arial"/>
              <a:sym typeface="Arial"/>
            </a:endParaRPr>
          </a:p>
        </p:txBody>
      </p:sp>
      <p:sp>
        <p:nvSpPr>
          <p:cNvPr id="936" name="Google Shape;936;g2cd33c23501_0_633"/>
          <p:cNvSpPr txBox="1"/>
          <p:nvPr/>
        </p:nvSpPr>
        <p:spPr>
          <a:xfrm>
            <a:off x="4499528" y="3175766"/>
            <a:ext cx="3216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41FF"/>
                </a:solidFill>
                <a:latin typeface="Poppins Light"/>
                <a:ea typeface="Poppins Light"/>
                <a:cs typeface="Poppins Light"/>
                <a:sym typeface="Poppins Light"/>
              </a:rPr>
              <a:t>OpenRewrite recipes</a:t>
            </a:r>
            <a:endParaRPr b="1"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193D"/>
                </a:solidFill>
                <a:latin typeface="Poppins Light"/>
                <a:ea typeface="Poppins Light"/>
                <a:cs typeface="Poppins Light"/>
                <a:sym typeface="Poppins Light"/>
              </a:rPr>
              <a:t>Deterministic programs that accurately search and fix code by navigating to different parts of the LST tree</a:t>
            </a:r>
            <a:r>
              <a:rPr b="0" i="0" lang="en-US" sz="1600" u="none" cap="none" strike="noStrike">
                <a:solidFill>
                  <a:srgbClr val="00193C"/>
                </a:solidFill>
                <a:latin typeface="Poppins Light"/>
                <a:ea typeface="Poppins Light"/>
                <a:cs typeface="Poppins Light"/>
                <a:sym typeface="Poppins Light"/>
              </a:rPr>
              <a:t>.</a:t>
            </a:r>
            <a:endParaRPr b="0" i="0" sz="1400" u="none" cap="none" strike="noStrike">
              <a:solidFill>
                <a:srgbClr val="000000"/>
              </a:solidFill>
              <a:latin typeface="Arial"/>
              <a:ea typeface="Arial"/>
              <a:cs typeface="Arial"/>
              <a:sym typeface="Arial"/>
            </a:endParaRPr>
          </a:p>
        </p:txBody>
      </p:sp>
      <p:sp>
        <p:nvSpPr>
          <p:cNvPr id="937" name="Google Shape;937;g2cd33c23501_0_633"/>
          <p:cNvSpPr txBox="1"/>
          <p:nvPr/>
        </p:nvSpPr>
        <p:spPr>
          <a:xfrm>
            <a:off x="8620954" y="3175766"/>
            <a:ext cx="3216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E41FF"/>
                </a:solidFill>
                <a:latin typeface="Poppins Light"/>
                <a:ea typeface="Poppins Light"/>
                <a:cs typeface="Poppins Light"/>
                <a:sym typeface="Poppins Light"/>
              </a:rPr>
              <a:t>LST serialization to disk</a:t>
            </a:r>
            <a:endParaRPr b="1"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193D"/>
                </a:solidFill>
                <a:latin typeface="Poppins Light"/>
                <a:ea typeface="Poppins Light"/>
                <a:cs typeface="Poppins Light"/>
                <a:sym typeface="Poppins Light"/>
              </a:rPr>
              <a:t>The ability to run recipes across multiple LSTs to affect change in 100s to 1,000s of repositories at once</a:t>
            </a:r>
            <a:r>
              <a:rPr b="0" i="0" lang="en-US" sz="1600" u="none" cap="none" strike="noStrike">
                <a:solidFill>
                  <a:srgbClr val="00193C"/>
                </a:solidFill>
                <a:latin typeface="Poppins Light"/>
                <a:ea typeface="Poppins Light"/>
                <a:cs typeface="Poppins Light"/>
                <a:sym typeface="Poppins Light"/>
              </a:rPr>
              <a:t>.</a:t>
            </a:r>
            <a:endParaRPr b="0" i="0" sz="1400" u="none" cap="none" strike="noStrike">
              <a:solidFill>
                <a:srgbClr val="000000"/>
              </a:solidFill>
              <a:latin typeface="Arial"/>
              <a:ea typeface="Arial"/>
              <a:cs typeface="Arial"/>
              <a:sym typeface="Arial"/>
            </a:endParaRPr>
          </a:p>
        </p:txBody>
      </p:sp>
      <p:sp>
        <p:nvSpPr>
          <p:cNvPr id="938" name="Google Shape;938;g2cd33c23501_0_633"/>
          <p:cNvSpPr/>
          <p:nvPr/>
        </p:nvSpPr>
        <p:spPr>
          <a:xfrm>
            <a:off x="3228271" y="1684948"/>
            <a:ext cx="342600" cy="33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939" name="Google Shape;939;g2cd33c23501_0_633"/>
          <p:cNvSpPr/>
          <p:nvPr/>
        </p:nvSpPr>
        <p:spPr>
          <a:xfrm>
            <a:off x="7379165" y="1684948"/>
            <a:ext cx="342600" cy="33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940" name="Google Shape;940;g2cd33c23501_0_633"/>
          <p:cNvSpPr/>
          <p:nvPr/>
        </p:nvSpPr>
        <p:spPr>
          <a:xfrm>
            <a:off x="11325523" y="1684948"/>
            <a:ext cx="342600" cy="336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pic>
        <p:nvPicPr>
          <p:cNvPr id="941" name="Google Shape;941;g2cd33c23501_0_633"/>
          <p:cNvPicPr preferRelativeResize="0"/>
          <p:nvPr/>
        </p:nvPicPr>
        <p:blipFill rotWithShape="1">
          <a:blip r:embed="rId4">
            <a:alphaModFix/>
          </a:blip>
          <a:srcRect b="0" l="0" r="0" t="0"/>
          <a:stretch/>
        </p:blipFill>
        <p:spPr>
          <a:xfrm>
            <a:off x="8275919" y="4708633"/>
            <a:ext cx="3916080" cy="1587064"/>
          </a:xfrm>
          <a:prstGeom prst="rect">
            <a:avLst/>
          </a:prstGeom>
          <a:noFill/>
          <a:ln cap="flat" cmpd="sng" w="9525">
            <a:solidFill>
              <a:schemeClr val="lt2"/>
            </a:solidFill>
            <a:prstDash val="solid"/>
            <a:round/>
            <a:headEnd len="sm" w="sm" type="none"/>
            <a:tailEnd len="sm" w="sm" type="none"/>
          </a:ln>
          <a:effectLst>
            <a:outerShdw blurRad="50800" rotWithShape="0" algn="t" dir="5400000" dist="38100">
              <a:srgbClr val="000000">
                <a:alpha val="40000"/>
              </a:srgbClr>
            </a:outerShdw>
          </a:effectLst>
        </p:spPr>
      </p:pic>
      <p:pic>
        <p:nvPicPr>
          <p:cNvPr id="942" name="Google Shape;942;g2cd33c23501_0_633"/>
          <p:cNvPicPr preferRelativeResize="0"/>
          <p:nvPr/>
        </p:nvPicPr>
        <p:blipFill rotWithShape="1">
          <a:blip r:embed="rId5">
            <a:alphaModFix/>
          </a:blip>
          <a:srcRect b="16915" l="0" r="0" t="0"/>
          <a:stretch/>
        </p:blipFill>
        <p:spPr>
          <a:xfrm>
            <a:off x="4499527" y="4487262"/>
            <a:ext cx="3039869" cy="19238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cd33c23501_0_651"/>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48" name="Google Shape;948;g2cd33c23501_0_651"/>
          <p:cNvSpPr txBox="1"/>
          <p:nvPr>
            <p:ph idx="1" type="body"/>
          </p:nvPr>
        </p:nvSpPr>
        <p:spPr>
          <a:xfrm>
            <a:off x="631845" y="2005815"/>
            <a:ext cx="2855100" cy="7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2000"/>
              <a:buNone/>
            </a:pPr>
            <a:r>
              <a:rPr lang="en-US"/>
              <a:t>AI-powered recipe search</a:t>
            </a:r>
            <a:endParaRPr/>
          </a:p>
        </p:txBody>
      </p:sp>
      <p:sp>
        <p:nvSpPr>
          <p:cNvPr id="949" name="Google Shape;949;g2cd33c23501_0_651"/>
          <p:cNvSpPr txBox="1"/>
          <p:nvPr>
            <p:ph idx="3" type="body"/>
          </p:nvPr>
        </p:nvSpPr>
        <p:spPr>
          <a:xfrm>
            <a:off x="4657492" y="2005815"/>
            <a:ext cx="2855100" cy="7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2000"/>
              <a:buNone/>
            </a:pPr>
            <a:r>
              <a:rPr lang="en-US"/>
              <a:t>AI-assistant to recipes</a:t>
            </a:r>
            <a:endParaRPr/>
          </a:p>
        </p:txBody>
      </p:sp>
      <p:sp>
        <p:nvSpPr>
          <p:cNvPr id="950" name="Google Shape;950;g2cd33c23501_0_651"/>
          <p:cNvSpPr txBox="1"/>
          <p:nvPr>
            <p:ph idx="5" type="body"/>
          </p:nvPr>
        </p:nvSpPr>
        <p:spPr>
          <a:xfrm>
            <a:off x="8736843" y="2003668"/>
            <a:ext cx="2855100" cy="70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2000"/>
              <a:buNone/>
            </a:pPr>
            <a:r>
              <a:rPr lang="en-US"/>
              <a:t>AI recommending recipes</a:t>
            </a:r>
            <a:endParaRPr/>
          </a:p>
        </p:txBody>
      </p:sp>
      <p:sp>
        <p:nvSpPr>
          <p:cNvPr id="951" name="Google Shape;951;g2cd33c23501_0_651"/>
          <p:cNvSpPr txBox="1"/>
          <p:nvPr>
            <p:ph idx="7" type="body"/>
          </p:nvPr>
        </p:nvSpPr>
        <p:spPr>
          <a:xfrm>
            <a:off x="523875" y="457384"/>
            <a:ext cx="8546100" cy="706200"/>
          </a:xfrm>
          <a:prstGeom prst="rect">
            <a:avLst/>
          </a:prstGeom>
          <a:noFill/>
          <a:ln>
            <a:noFill/>
          </a:ln>
        </p:spPr>
        <p:txBody>
          <a:bodyPr anchorCtr="0" anchor="ctr" bIns="0" lIns="0" spcFirstLastPara="1" rIns="0" wrap="square" tIns="0">
            <a:normAutofit fontScale="92500" lnSpcReduction="20000"/>
          </a:bodyPr>
          <a:lstStyle/>
          <a:p>
            <a:pPr indent="-228600" lvl="0" marL="457200" rtl="0" algn="l">
              <a:lnSpc>
                <a:spcPct val="100000"/>
              </a:lnSpc>
              <a:spcBef>
                <a:spcPts val="1000"/>
              </a:spcBef>
              <a:spcAft>
                <a:spcPts val="0"/>
              </a:spcAft>
              <a:buClr>
                <a:schemeClr val="dk1"/>
              </a:buClr>
              <a:buSzPct val="117647"/>
              <a:buNone/>
            </a:pPr>
            <a:r>
              <a:rPr lang="en-US"/>
              <a:t>AI-supported multi-repo refactoring automation</a:t>
            </a:r>
            <a:endParaRPr/>
          </a:p>
        </p:txBody>
      </p:sp>
      <p:sp>
        <p:nvSpPr>
          <p:cNvPr id="952" name="Google Shape;952;g2cd33c23501_0_651"/>
          <p:cNvSpPr txBox="1"/>
          <p:nvPr/>
        </p:nvSpPr>
        <p:spPr>
          <a:xfrm>
            <a:off x="599911" y="3175766"/>
            <a:ext cx="32166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Poppins Light"/>
                <a:ea typeface="Poppins Light"/>
                <a:cs typeface="Poppins Light"/>
                <a:sym typeface="Poppins Light"/>
              </a:rPr>
              <a:t>Human-computer interface</a:t>
            </a:r>
            <a:endParaRPr b="0" i="0" sz="1800" u="none" cap="none" strike="noStrike">
              <a:solidFill>
                <a:schemeClr val="dk2"/>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00193C"/>
                </a:solidFill>
                <a:latin typeface="Poppins Light"/>
                <a:ea typeface="Poppins Light"/>
                <a:cs typeface="Poppins Light"/>
                <a:sym typeface="Poppins Light"/>
              </a:rPr>
              <a:t>Helps users navigate the Marketplace catalog to find the right recipe they need.</a:t>
            </a:r>
            <a:endParaRPr b="0" i="0" sz="1400" u="none" cap="none" strike="noStrike">
              <a:solidFill>
                <a:srgbClr val="000000"/>
              </a:solidFill>
              <a:latin typeface="Arial"/>
              <a:ea typeface="Arial"/>
              <a:cs typeface="Arial"/>
              <a:sym typeface="Arial"/>
            </a:endParaRPr>
          </a:p>
        </p:txBody>
      </p:sp>
      <p:sp>
        <p:nvSpPr>
          <p:cNvPr id="953" name="Google Shape;953;g2cd33c23501_0_651"/>
          <p:cNvSpPr txBox="1"/>
          <p:nvPr/>
        </p:nvSpPr>
        <p:spPr>
          <a:xfrm>
            <a:off x="4644677" y="3175766"/>
            <a:ext cx="32166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Poppins Light"/>
                <a:ea typeface="Poppins Light"/>
                <a:cs typeface="Poppins Light"/>
                <a:sym typeface="Poppins Light"/>
              </a:rPr>
              <a:t>“A computer gets AI.”</a:t>
            </a:r>
            <a:endParaRPr b="0" i="0" sz="1800" u="none" cap="none" strike="noStrike">
              <a:solidFill>
                <a:schemeClr val="dk2"/>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00193C"/>
                </a:solidFill>
                <a:latin typeface="Poppins Light"/>
                <a:ea typeface="Poppins Light"/>
                <a:cs typeface="Poppins Light"/>
                <a:sym typeface="Poppins Light"/>
              </a:rPr>
              <a:t>Leverages AI models within the rules-based recipe program to aid in the work of transformation.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00193C"/>
                </a:solidFill>
                <a:latin typeface="Poppins Light"/>
                <a:ea typeface="Poppins Light"/>
                <a:cs typeface="Poppins Light"/>
                <a:sym typeface="Poppins Light"/>
              </a:rPr>
              <a:t>Guiding AI to help with impact analysis and refactoring work.</a:t>
            </a:r>
            <a:endParaRPr b="0" i="0" sz="1400" u="none" cap="none" strike="noStrike">
              <a:solidFill>
                <a:srgbClr val="000000"/>
              </a:solidFill>
              <a:latin typeface="Arial"/>
              <a:ea typeface="Arial"/>
              <a:cs typeface="Arial"/>
              <a:sym typeface="Arial"/>
            </a:endParaRPr>
          </a:p>
        </p:txBody>
      </p:sp>
      <p:sp>
        <p:nvSpPr>
          <p:cNvPr id="954" name="Google Shape;954;g2cd33c23501_0_651"/>
          <p:cNvSpPr txBox="1"/>
          <p:nvPr/>
        </p:nvSpPr>
        <p:spPr>
          <a:xfrm>
            <a:off x="8772177" y="3175766"/>
            <a:ext cx="30321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Poppins Light"/>
                <a:ea typeface="Poppins Light"/>
                <a:cs typeface="Poppins Light"/>
                <a:sym typeface="Poppins Light"/>
              </a:rPr>
              <a:t>“AI gets a computer.”</a:t>
            </a:r>
            <a:endParaRPr b="0" i="0" sz="1800" u="none" cap="none" strike="noStrike">
              <a:solidFill>
                <a:schemeClr val="dk2"/>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rgbClr val="00193C"/>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00193C"/>
                </a:solidFill>
                <a:latin typeface="Poppins Light"/>
                <a:ea typeface="Poppins Light"/>
                <a:cs typeface="Poppins Light"/>
                <a:sym typeface="Poppins Light"/>
              </a:rPr>
              <a:t>AI analyzes subsets of an organization’s code to recommend what recipes might be useful for fixing and upgrading their codebase.</a:t>
            </a:r>
            <a:endParaRPr b="0" i="0" sz="1400" u="none" cap="none" strike="noStrike">
              <a:solidFill>
                <a:srgbClr val="000000"/>
              </a:solidFill>
              <a:latin typeface="Arial"/>
              <a:ea typeface="Arial"/>
              <a:cs typeface="Arial"/>
              <a:sym typeface="Arial"/>
            </a:endParaRPr>
          </a:p>
        </p:txBody>
      </p:sp>
      <p:sp>
        <p:nvSpPr>
          <p:cNvPr id="955" name="Google Shape;955;g2cd33c23501_0_651"/>
          <p:cNvSpPr txBox="1"/>
          <p:nvPr/>
        </p:nvSpPr>
        <p:spPr>
          <a:xfrm>
            <a:off x="631845" y="1468861"/>
            <a:ext cx="2855100" cy="3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000"/>
              <a:buFont typeface="Arial"/>
              <a:buNone/>
            </a:pPr>
            <a:r>
              <a:rPr b="0" i="0" lang="en-US" sz="1600" u="none" cap="none" strike="noStrike">
                <a:solidFill>
                  <a:schemeClr val="dk2"/>
                </a:solidFill>
                <a:latin typeface="Poppins"/>
                <a:ea typeface="Poppins"/>
                <a:cs typeface="Poppins"/>
                <a:sym typeface="Poppins"/>
              </a:rPr>
              <a:t>FIND</a:t>
            </a:r>
            <a:endParaRPr b="0" i="0" sz="1400" u="none" cap="none" strike="noStrike">
              <a:solidFill>
                <a:srgbClr val="000000"/>
              </a:solidFill>
              <a:latin typeface="Arial"/>
              <a:ea typeface="Arial"/>
              <a:cs typeface="Arial"/>
              <a:sym typeface="Arial"/>
            </a:endParaRPr>
          </a:p>
        </p:txBody>
      </p:sp>
      <p:sp>
        <p:nvSpPr>
          <p:cNvPr id="956" name="Google Shape;956;g2cd33c23501_0_651"/>
          <p:cNvSpPr txBox="1"/>
          <p:nvPr/>
        </p:nvSpPr>
        <p:spPr>
          <a:xfrm>
            <a:off x="4651211" y="1468861"/>
            <a:ext cx="2855100" cy="3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000"/>
              <a:buFont typeface="Arial"/>
              <a:buNone/>
            </a:pPr>
            <a:r>
              <a:rPr b="0" i="0" lang="en-US" sz="1600" u="none" cap="none" strike="noStrike">
                <a:solidFill>
                  <a:schemeClr val="dk2"/>
                </a:solidFill>
                <a:latin typeface="Poppins"/>
                <a:ea typeface="Poppins"/>
                <a:cs typeface="Poppins"/>
                <a:sym typeface="Poppins"/>
              </a:rPr>
              <a:t>ASSIST</a:t>
            </a:r>
            <a:endParaRPr b="0" i="0" sz="1400" u="none" cap="none" strike="noStrike">
              <a:solidFill>
                <a:srgbClr val="000000"/>
              </a:solidFill>
              <a:latin typeface="Arial"/>
              <a:ea typeface="Arial"/>
              <a:cs typeface="Arial"/>
              <a:sym typeface="Arial"/>
            </a:endParaRPr>
          </a:p>
        </p:txBody>
      </p:sp>
      <p:sp>
        <p:nvSpPr>
          <p:cNvPr id="957" name="Google Shape;957;g2cd33c23501_0_651"/>
          <p:cNvSpPr txBox="1"/>
          <p:nvPr/>
        </p:nvSpPr>
        <p:spPr>
          <a:xfrm>
            <a:off x="8772177" y="1468861"/>
            <a:ext cx="2855100" cy="3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000"/>
              <a:buFont typeface="Arial"/>
              <a:buNone/>
            </a:pPr>
            <a:r>
              <a:rPr b="0" i="0" lang="en-US" sz="1600" u="none" cap="none" strike="noStrike">
                <a:solidFill>
                  <a:schemeClr val="dk2"/>
                </a:solidFill>
                <a:latin typeface="Poppins"/>
                <a:ea typeface="Poppins"/>
                <a:cs typeface="Poppins"/>
                <a:sym typeface="Poppins"/>
              </a:rPr>
              <a:t>DIAGNOSE</a:t>
            </a:r>
            <a:endParaRPr b="0" i="0" sz="1400" u="none" cap="none" strike="noStrike">
              <a:solidFill>
                <a:srgbClr val="000000"/>
              </a:solidFill>
              <a:latin typeface="Arial"/>
              <a:ea typeface="Arial"/>
              <a:cs typeface="Arial"/>
              <a:sym typeface="Arial"/>
            </a:endParaRPr>
          </a:p>
        </p:txBody>
      </p:sp>
      <p:pic>
        <p:nvPicPr>
          <p:cNvPr descr="Neural network - free icon" id="958" name="Google Shape;958;g2cd33c23501_0_651"/>
          <p:cNvPicPr preferRelativeResize="0"/>
          <p:nvPr/>
        </p:nvPicPr>
        <p:blipFill rotWithShape="1">
          <a:blip r:embed="rId3">
            <a:alphaModFix/>
          </a:blip>
          <a:srcRect b="0" l="0" r="0" t="0"/>
          <a:stretch/>
        </p:blipFill>
        <p:spPr>
          <a:xfrm>
            <a:off x="9313948" y="432782"/>
            <a:ext cx="706159" cy="70615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2cd33c23501_0_570"/>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64" name="Google Shape;964;g2cd33c23501_0_570"/>
          <p:cNvSpPr txBox="1"/>
          <p:nvPr>
            <p:ph idx="1" type="body"/>
          </p:nvPr>
        </p:nvSpPr>
        <p:spPr>
          <a:xfrm>
            <a:off x="523876" y="457384"/>
            <a:ext cx="10090500" cy="706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1000"/>
              </a:spcBef>
              <a:spcAft>
                <a:spcPts val="0"/>
              </a:spcAft>
              <a:buSzPts val="2800"/>
              <a:buNone/>
            </a:pPr>
            <a:r>
              <a:rPr lang="en-US"/>
              <a:t>Multi-tech, multi-repo code analysis and refactoring</a:t>
            </a:r>
            <a:endParaRPr/>
          </a:p>
        </p:txBody>
      </p:sp>
      <p:sp>
        <p:nvSpPr>
          <p:cNvPr id="965" name="Google Shape;965;g2cd33c23501_0_570"/>
          <p:cNvSpPr/>
          <p:nvPr/>
        </p:nvSpPr>
        <p:spPr>
          <a:xfrm>
            <a:off x="525491" y="1703807"/>
            <a:ext cx="5659500" cy="2717400"/>
          </a:xfrm>
          <a:prstGeom prst="roundRect">
            <a:avLst>
              <a:gd fmla="val 3146" name="adj"/>
            </a:avLst>
          </a:prstGeom>
          <a:solidFill>
            <a:schemeClr val="lt1"/>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6" name="Google Shape;966;g2cd33c23501_0_570"/>
          <p:cNvSpPr/>
          <p:nvPr/>
        </p:nvSpPr>
        <p:spPr>
          <a:xfrm>
            <a:off x="6382342" y="1703807"/>
            <a:ext cx="5307000" cy="3902400"/>
          </a:xfrm>
          <a:prstGeom prst="roundRect">
            <a:avLst>
              <a:gd fmla="val 2069" name="adj"/>
            </a:avLst>
          </a:prstGeom>
          <a:solidFill>
            <a:schemeClr val="lt1"/>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7" name="Google Shape;967;g2cd33c23501_0_570"/>
          <p:cNvSpPr txBox="1"/>
          <p:nvPr/>
        </p:nvSpPr>
        <p:spPr>
          <a:xfrm>
            <a:off x="599372" y="1320974"/>
            <a:ext cx="4048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Poppins Light"/>
                <a:ea typeface="Poppins Light"/>
                <a:cs typeface="Poppins Light"/>
                <a:sym typeface="Poppins Light"/>
              </a:rPr>
              <a:t>Single-repository mode</a:t>
            </a:r>
            <a:endParaRPr b="0" i="0" sz="1400" u="none" cap="none" strike="noStrike">
              <a:solidFill>
                <a:srgbClr val="000000"/>
              </a:solidFill>
              <a:latin typeface="Arial"/>
              <a:ea typeface="Arial"/>
              <a:cs typeface="Arial"/>
              <a:sym typeface="Arial"/>
            </a:endParaRPr>
          </a:p>
        </p:txBody>
      </p:sp>
      <p:sp>
        <p:nvSpPr>
          <p:cNvPr id="968" name="Google Shape;968;g2cd33c23501_0_570"/>
          <p:cNvSpPr txBox="1"/>
          <p:nvPr/>
        </p:nvSpPr>
        <p:spPr>
          <a:xfrm>
            <a:off x="6466376" y="1335611"/>
            <a:ext cx="4048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Poppins Light"/>
                <a:ea typeface="Poppins Light"/>
                <a:cs typeface="Poppins Light"/>
                <a:sym typeface="Poppins Light"/>
              </a:rPr>
              <a:t>Multi-repository mode</a:t>
            </a:r>
            <a:endParaRPr b="0" i="0" sz="1400" u="none" cap="none" strike="noStrike">
              <a:solidFill>
                <a:srgbClr val="000000"/>
              </a:solidFill>
              <a:latin typeface="Arial"/>
              <a:ea typeface="Arial"/>
              <a:cs typeface="Arial"/>
              <a:sym typeface="Arial"/>
            </a:endParaRPr>
          </a:p>
        </p:txBody>
      </p:sp>
      <p:sp>
        <p:nvSpPr>
          <p:cNvPr id="969" name="Google Shape;969;g2cd33c23501_0_570"/>
          <p:cNvSpPr/>
          <p:nvPr/>
        </p:nvSpPr>
        <p:spPr>
          <a:xfrm>
            <a:off x="3153692" y="1970487"/>
            <a:ext cx="1782000" cy="937200"/>
          </a:xfrm>
          <a:prstGeom prst="roundRect">
            <a:avLst>
              <a:gd fmla="val 7656"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Light"/>
                <a:ea typeface="Poppins Light"/>
                <a:cs typeface="Poppins Light"/>
                <a:sym typeface="Poppins Light"/>
              </a:rPr>
              <a:t>OpenRewrite OSS Project</a:t>
            </a:r>
            <a:endParaRPr b="0" i="0" sz="1400" u="none" cap="none" strike="noStrike">
              <a:solidFill>
                <a:srgbClr val="000000"/>
              </a:solidFill>
              <a:latin typeface="Arial"/>
              <a:ea typeface="Arial"/>
              <a:cs typeface="Arial"/>
              <a:sym typeface="Arial"/>
            </a:endParaRPr>
          </a:p>
        </p:txBody>
      </p:sp>
      <p:sp>
        <p:nvSpPr>
          <p:cNvPr id="970" name="Google Shape;970;g2cd33c23501_0_570"/>
          <p:cNvSpPr/>
          <p:nvPr/>
        </p:nvSpPr>
        <p:spPr>
          <a:xfrm>
            <a:off x="6773484" y="2991163"/>
            <a:ext cx="1537800" cy="937200"/>
          </a:xfrm>
          <a:prstGeom prst="roundRect">
            <a:avLst>
              <a:gd fmla="val 7656" name="adj"/>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Light"/>
                <a:ea typeface="Poppins Light"/>
                <a:cs typeface="Poppins Light"/>
                <a:sym typeface="Poppins Light"/>
              </a:rPr>
              <a:t>Serialize LSTs to disk</a:t>
            </a:r>
            <a:endParaRPr b="0" i="0" sz="1400" u="none" cap="none" strike="noStrike">
              <a:solidFill>
                <a:srgbClr val="000000"/>
              </a:solidFill>
              <a:latin typeface="Arial"/>
              <a:ea typeface="Arial"/>
              <a:cs typeface="Arial"/>
              <a:sym typeface="Arial"/>
            </a:endParaRPr>
          </a:p>
        </p:txBody>
      </p:sp>
      <p:sp>
        <p:nvSpPr>
          <p:cNvPr id="971" name="Google Shape;971;g2cd33c23501_0_570"/>
          <p:cNvSpPr/>
          <p:nvPr/>
        </p:nvSpPr>
        <p:spPr>
          <a:xfrm>
            <a:off x="727399" y="1800475"/>
            <a:ext cx="1490700" cy="672900"/>
          </a:xfrm>
          <a:prstGeom prst="roundRect">
            <a:avLst>
              <a:gd fmla="val 7656"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OpenRewrite Gradle Plugin</a:t>
            </a:r>
            <a:endParaRPr b="0" i="0" sz="1400" u="none" cap="none" strike="noStrike">
              <a:solidFill>
                <a:srgbClr val="000000"/>
              </a:solidFill>
              <a:latin typeface="Arial"/>
              <a:ea typeface="Arial"/>
              <a:cs typeface="Arial"/>
              <a:sym typeface="Arial"/>
            </a:endParaRPr>
          </a:p>
        </p:txBody>
      </p:sp>
      <p:sp>
        <p:nvSpPr>
          <p:cNvPr id="972" name="Google Shape;972;g2cd33c23501_0_570"/>
          <p:cNvSpPr/>
          <p:nvPr/>
        </p:nvSpPr>
        <p:spPr>
          <a:xfrm>
            <a:off x="727399" y="2589221"/>
            <a:ext cx="1490700" cy="672900"/>
          </a:xfrm>
          <a:prstGeom prst="roundRect">
            <a:avLst>
              <a:gd fmla="val 7656"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OpenRewrite Maven Plugin</a:t>
            </a:r>
            <a:endParaRPr b="0" i="0" sz="1400" u="none" cap="none" strike="noStrike">
              <a:solidFill>
                <a:srgbClr val="000000"/>
              </a:solidFill>
              <a:latin typeface="Arial"/>
              <a:ea typeface="Arial"/>
              <a:cs typeface="Arial"/>
              <a:sym typeface="Arial"/>
            </a:endParaRPr>
          </a:p>
        </p:txBody>
      </p:sp>
      <p:sp>
        <p:nvSpPr>
          <p:cNvPr id="973" name="Google Shape;973;g2cd33c23501_0_570"/>
          <p:cNvSpPr/>
          <p:nvPr/>
        </p:nvSpPr>
        <p:spPr>
          <a:xfrm>
            <a:off x="704050" y="3632527"/>
            <a:ext cx="1250700" cy="672900"/>
          </a:xfrm>
          <a:prstGeom prst="roundRect">
            <a:avLst>
              <a:gd fmla="val 7656" name="adj"/>
            </a:avLst>
          </a:prstGeom>
          <a:solidFill>
            <a:schemeClr val="lt2"/>
          </a:solidFill>
          <a:ln cap="flat" cmpd="sng" w="9525">
            <a:solidFill>
              <a:schemeClr val="dk1"/>
            </a:solidFill>
            <a:prstDash val="solid"/>
            <a:round/>
            <a:headEnd len="sm" w="sm" type="none"/>
            <a:tailEnd len="sm" w="sm" type="none"/>
          </a:ln>
        </p:spPr>
        <p:txBody>
          <a:bodyPr anchorCtr="0" anchor="ctr" bIns="45700" lIns="27425" spcFirstLastPara="1" rIns="27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Spring Boot Migrator</a:t>
            </a:r>
            <a:endParaRPr b="0" i="0" sz="1400" u="none" cap="none" strike="noStrike">
              <a:solidFill>
                <a:srgbClr val="000000"/>
              </a:solidFill>
              <a:latin typeface="Arial"/>
              <a:ea typeface="Arial"/>
              <a:cs typeface="Arial"/>
              <a:sym typeface="Arial"/>
            </a:endParaRPr>
          </a:p>
        </p:txBody>
      </p:sp>
      <p:sp>
        <p:nvSpPr>
          <p:cNvPr id="974" name="Google Shape;974;g2cd33c23501_0_570"/>
          <p:cNvSpPr/>
          <p:nvPr/>
        </p:nvSpPr>
        <p:spPr>
          <a:xfrm>
            <a:off x="2062203" y="3632527"/>
            <a:ext cx="1250700" cy="672900"/>
          </a:xfrm>
          <a:prstGeom prst="roundRect">
            <a:avLst>
              <a:gd fmla="val 7656" name="adj"/>
            </a:avLst>
          </a:prstGeom>
          <a:solidFill>
            <a:schemeClr val="lt2"/>
          </a:solidFill>
          <a:ln cap="flat" cmpd="sng" w="9525">
            <a:solidFill>
              <a:schemeClr val="dk1"/>
            </a:solidFill>
            <a:prstDash val="solid"/>
            <a:round/>
            <a:headEnd len="sm" w="sm" type="none"/>
            <a:tailEnd len="sm" w="sm" type="none"/>
          </a:ln>
        </p:spPr>
        <p:txBody>
          <a:bodyPr anchorCtr="0" anchor="ctr" bIns="45700" lIns="27425" spcFirstLastPara="1" rIns="27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Amazon Q </a:t>
            </a:r>
            <a:r>
              <a:rPr b="0" i="0" lang="en-US" sz="1100" u="none" cap="none" strike="noStrike">
                <a:solidFill>
                  <a:schemeClr val="dk1"/>
                </a:solidFill>
                <a:latin typeface="Poppins Light"/>
                <a:ea typeface="Poppins Light"/>
                <a:cs typeface="Poppins Light"/>
                <a:sym typeface="Poppins Light"/>
              </a:rPr>
              <a:t>Code Transformation</a:t>
            </a:r>
            <a:endParaRPr b="0" i="0" sz="1400" u="none" cap="none" strike="noStrike">
              <a:solidFill>
                <a:schemeClr val="dk1"/>
              </a:solidFill>
              <a:latin typeface="Poppins Light"/>
              <a:ea typeface="Poppins Light"/>
              <a:cs typeface="Poppins Light"/>
              <a:sym typeface="Poppins Light"/>
            </a:endParaRPr>
          </a:p>
        </p:txBody>
      </p:sp>
      <p:sp>
        <p:nvSpPr>
          <p:cNvPr id="975" name="Google Shape;975;g2cd33c23501_0_570"/>
          <p:cNvSpPr/>
          <p:nvPr/>
        </p:nvSpPr>
        <p:spPr>
          <a:xfrm>
            <a:off x="3420356" y="3632527"/>
            <a:ext cx="1250700" cy="672900"/>
          </a:xfrm>
          <a:prstGeom prst="roundRect">
            <a:avLst>
              <a:gd fmla="val 7656" name="adj"/>
            </a:avLst>
          </a:prstGeom>
          <a:solidFill>
            <a:schemeClr val="lt2"/>
          </a:solidFill>
          <a:ln cap="flat" cmpd="sng" w="9525">
            <a:solidFill>
              <a:schemeClr val="dk1"/>
            </a:solidFill>
            <a:prstDash val="solid"/>
            <a:round/>
            <a:headEnd len="sm" w="sm" type="none"/>
            <a:tailEnd len="sm" w="sm" type="none"/>
          </a:ln>
        </p:spPr>
        <p:txBody>
          <a:bodyPr anchorCtr="0" anchor="ctr" bIns="45700" lIns="27425" spcFirstLastPara="1" rIns="27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JetBrains </a:t>
            </a:r>
            <a:r>
              <a:rPr b="0" i="0" lang="en-US" sz="1100" u="none" cap="none" strike="noStrike">
                <a:solidFill>
                  <a:schemeClr val="dk1"/>
                </a:solidFill>
                <a:latin typeface="Poppins Light"/>
                <a:ea typeface="Poppins Light"/>
                <a:cs typeface="Poppins Light"/>
                <a:sym typeface="Poppins Light"/>
              </a:rPr>
              <a:t>IntelliJ IDEA</a:t>
            </a:r>
            <a:endParaRPr b="0" i="0" sz="1400" u="none" cap="none" strike="noStrike">
              <a:solidFill>
                <a:schemeClr val="dk1"/>
              </a:solidFill>
              <a:latin typeface="Poppins Light"/>
              <a:ea typeface="Poppins Light"/>
              <a:cs typeface="Poppins Light"/>
              <a:sym typeface="Poppins Light"/>
            </a:endParaRPr>
          </a:p>
        </p:txBody>
      </p:sp>
      <p:sp>
        <p:nvSpPr>
          <p:cNvPr id="976" name="Google Shape;976;g2cd33c23501_0_570"/>
          <p:cNvSpPr/>
          <p:nvPr/>
        </p:nvSpPr>
        <p:spPr>
          <a:xfrm>
            <a:off x="4765062" y="3632527"/>
            <a:ext cx="1250700" cy="672900"/>
          </a:xfrm>
          <a:prstGeom prst="roundRect">
            <a:avLst>
              <a:gd fmla="val 7656" name="adj"/>
            </a:avLst>
          </a:prstGeom>
          <a:solidFill>
            <a:schemeClr val="lt2"/>
          </a:solidFill>
          <a:ln cap="flat" cmpd="sng" w="9525">
            <a:solidFill>
              <a:schemeClr val="dk1"/>
            </a:solidFill>
            <a:prstDash val="solid"/>
            <a:round/>
            <a:headEnd len="sm" w="sm" type="none"/>
            <a:tailEnd len="sm" w="sm" type="none"/>
          </a:ln>
        </p:spPr>
        <p:txBody>
          <a:bodyPr anchorCtr="0" anchor="ctr" bIns="45700" lIns="27425" spcFirstLastPara="1" rIns="27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Light"/>
                <a:ea typeface="Poppins Light"/>
                <a:cs typeface="Poppins Light"/>
                <a:sym typeface="Poppins Light"/>
              </a:rPr>
              <a:t>Microsoft </a:t>
            </a:r>
            <a:r>
              <a:rPr b="0" i="0" lang="en-US" sz="1100" u="none" cap="none" strike="noStrike">
                <a:solidFill>
                  <a:schemeClr val="dk1"/>
                </a:solidFill>
                <a:latin typeface="Poppins Light"/>
                <a:ea typeface="Poppins Light"/>
                <a:cs typeface="Poppins Light"/>
                <a:sym typeface="Poppins Light"/>
              </a:rPr>
              <a:t>VSCode</a:t>
            </a:r>
            <a:endParaRPr b="0" i="0" sz="1400" u="none" cap="none" strike="noStrike">
              <a:solidFill>
                <a:schemeClr val="dk1"/>
              </a:solidFill>
              <a:latin typeface="Poppins Light"/>
              <a:ea typeface="Poppins Light"/>
              <a:cs typeface="Poppins Light"/>
              <a:sym typeface="Poppins Light"/>
            </a:endParaRPr>
          </a:p>
        </p:txBody>
      </p:sp>
      <p:cxnSp>
        <p:nvCxnSpPr>
          <p:cNvPr id="977" name="Google Shape;977;g2cd33c23501_0_570"/>
          <p:cNvCxnSpPr>
            <a:stCxn id="969" idx="1"/>
            <a:endCxn id="971" idx="3"/>
          </p:cNvCxnSpPr>
          <p:nvPr/>
        </p:nvCxnSpPr>
        <p:spPr>
          <a:xfrm rot="10800000">
            <a:off x="2217992" y="2136987"/>
            <a:ext cx="935700" cy="302100"/>
          </a:xfrm>
          <a:prstGeom prst="straightConnector1">
            <a:avLst/>
          </a:prstGeom>
          <a:noFill/>
          <a:ln cap="flat" cmpd="sng" w="9525">
            <a:solidFill>
              <a:schemeClr val="dk1"/>
            </a:solidFill>
            <a:prstDash val="solid"/>
            <a:round/>
            <a:headEnd len="sm" w="sm" type="none"/>
            <a:tailEnd len="med" w="med" type="stealth"/>
          </a:ln>
        </p:spPr>
      </p:cxnSp>
      <p:cxnSp>
        <p:nvCxnSpPr>
          <p:cNvPr id="978" name="Google Shape;978;g2cd33c23501_0_570"/>
          <p:cNvCxnSpPr>
            <a:stCxn id="969" idx="1"/>
            <a:endCxn id="972" idx="3"/>
          </p:cNvCxnSpPr>
          <p:nvPr/>
        </p:nvCxnSpPr>
        <p:spPr>
          <a:xfrm flipH="1">
            <a:off x="2217992" y="2439087"/>
            <a:ext cx="935700" cy="486600"/>
          </a:xfrm>
          <a:prstGeom prst="straightConnector1">
            <a:avLst/>
          </a:prstGeom>
          <a:noFill/>
          <a:ln cap="flat" cmpd="sng" w="9525">
            <a:solidFill>
              <a:schemeClr val="dk1"/>
            </a:solidFill>
            <a:prstDash val="solid"/>
            <a:round/>
            <a:headEnd len="sm" w="sm" type="none"/>
            <a:tailEnd len="med" w="med" type="stealth"/>
          </a:ln>
        </p:spPr>
      </p:cxnSp>
      <p:cxnSp>
        <p:nvCxnSpPr>
          <p:cNvPr id="979" name="Google Shape;979;g2cd33c23501_0_570"/>
          <p:cNvCxnSpPr>
            <a:stCxn id="969" idx="2"/>
            <a:endCxn id="973" idx="0"/>
          </p:cNvCxnSpPr>
          <p:nvPr/>
        </p:nvCxnSpPr>
        <p:spPr>
          <a:xfrm flipH="1">
            <a:off x="1329392" y="2907687"/>
            <a:ext cx="2715300" cy="724800"/>
          </a:xfrm>
          <a:prstGeom prst="straightConnector1">
            <a:avLst/>
          </a:prstGeom>
          <a:noFill/>
          <a:ln cap="flat" cmpd="sng" w="9525">
            <a:solidFill>
              <a:schemeClr val="dk1"/>
            </a:solidFill>
            <a:prstDash val="solid"/>
            <a:round/>
            <a:headEnd len="sm" w="sm" type="none"/>
            <a:tailEnd len="med" w="med" type="stealth"/>
          </a:ln>
        </p:spPr>
      </p:cxnSp>
      <p:cxnSp>
        <p:nvCxnSpPr>
          <p:cNvPr id="980" name="Google Shape;980;g2cd33c23501_0_570"/>
          <p:cNvCxnSpPr>
            <a:stCxn id="969" idx="2"/>
            <a:endCxn id="974" idx="0"/>
          </p:cNvCxnSpPr>
          <p:nvPr/>
        </p:nvCxnSpPr>
        <p:spPr>
          <a:xfrm flipH="1">
            <a:off x="2687492" y="2907687"/>
            <a:ext cx="1357200" cy="724800"/>
          </a:xfrm>
          <a:prstGeom prst="straightConnector1">
            <a:avLst/>
          </a:prstGeom>
          <a:noFill/>
          <a:ln cap="flat" cmpd="sng" w="9525">
            <a:solidFill>
              <a:schemeClr val="dk1"/>
            </a:solidFill>
            <a:prstDash val="solid"/>
            <a:round/>
            <a:headEnd len="sm" w="sm" type="none"/>
            <a:tailEnd len="med" w="med" type="stealth"/>
          </a:ln>
        </p:spPr>
      </p:cxnSp>
      <p:cxnSp>
        <p:nvCxnSpPr>
          <p:cNvPr id="981" name="Google Shape;981;g2cd33c23501_0_570"/>
          <p:cNvCxnSpPr>
            <a:stCxn id="969" idx="2"/>
            <a:endCxn id="975" idx="0"/>
          </p:cNvCxnSpPr>
          <p:nvPr/>
        </p:nvCxnSpPr>
        <p:spPr>
          <a:xfrm>
            <a:off x="4044692" y="2907687"/>
            <a:ext cx="900" cy="724800"/>
          </a:xfrm>
          <a:prstGeom prst="straightConnector1">
            <a:avLst/>
          </a:prstGeom>
          <a:noFill/>
          <a:ln cap="flat" cmpd="sng" w="9525">
            <a:solidFill>
              <a:schemeClr val="dk1"/>
            </a:solidFill>
            <a:prstDash val="solid"/>
            <a:round/>
            <a:headEnd len="sm" w="sm" type="none"/>
            <a:tailEnd len="med" w="med" type="stealth"/>
          </a:ln>
        </p:spPr>
      </p:cxnSp>
      <p:cxnSp>
        <p:nvCxnSpPr>
          <p:cNvPr id="982" name="Google Shape;982;g2cd33c23501_0_570"/>
          <p:cNvCxnSpPr>
            <a:stCxn id="969" idx="2"/>
            <a:endCxn id="976" idx="0"/>
          </p:cNvCxnSpPr>
          <p:nvPr/>
        </p:nvCxnSpPr>
        <p:spPr>
          <a:xfrm>
            <a:off x="4044692" y="2907687"/>
            <a:ext cx="1345800" cy="724800"/>
          </a:xfrm>
          <a:prstGeom prst="straightConnector1">
            <a:avLst/>
          </a:prstGeom>
          <a:noFill/>
          <a:ln cap="flat" cmpd="sng" w="9525">
            <a:solidFill>
              <a:schemeClr val="dk1"/>
            </a:solidFill>
            <a:prstDash val="solid"/>
            <a:round/>
            <a:headEnd len="sm" w="sm" type="none"/>
            <a:tailEnd len="med" w="med" type="stealth"/>
          </a:ln>
        </p:spPr>
      </p:cxnSp>
      <p:cxnSp>
        <p:nvCxnSpPr>
          <p:cNvPr id="983" name="Google Shape;983;g2cd33c23501_0_570"/>
          <p:cNvCxnSpPr>
            <a:stCxn id="969" idx="3"/>
            <a:endCxn id="970" idx="1"/>
          </p:cNvCxnSpPr>
          <p:nvPr/>
        </p:nvCxnSpPr>
        <p:spPr>
          <a:xfrm>
            <a:off x="4935692" y="2439087"/>
            <a:ext cx="1837800" cy="1020600"/>
          </a:xfrm>
          <a:prstGeom prst="straightConnector1">
            <a:avLst/>
          </a:prstGeom>
          <a:noFill/>
          <a:ln cap="flat" cmpd="sng" w="9525">
            <a:solidFill>
              <a:schemeClr val="dk1"/>
            </a:solidFill>
            <a:prstDash val="solid"/>
            <a:round/>
            <a:headEnd len="sm" w="sm" type="none"/>
            <a:tailEnd len="med" w="med" type="stealth"/>
          </a:ln>
        </p:spPr>
      </p:cxnSp>
      <p:sp>
        <p:nvSpPr>
          <p:cNvPr id="984" name="Google Shape;984;g2cd33c23501_0_570"/>
          <p:cNvSpPr/>
          <p:nvPr/>
        </p:nvSpPr>
        <p:spPr>
          <a:xfrm>
            <a:off x="8952340" y="2263560"/>
            <a:ext cx="1662000" cy="937200"/>
          </a:xfrm>
          <a:prstGeom prst="roundRect">
            <a:avLst>
              <a:gd fmla="val 7656"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Light"/>
                <a:ea typeface="Poppins Light"/>
                <a:cs typeface="Poppins Light"/>
                <a:sym typeface="Poppins Light"/>
              </a:rPr>
              <a:t>Moderne Platform</a:t>
            </a:r>
            <a:endParaRPr b="0" i="0" sz="1400" u="none" cap="none" strike="noStrike">
              <a:solidFill>
                <a:srgbClr val="000000"/>
              </a:solidFill>
              <a:latin typeface="Arial"/>
              <a:ea typeface="Arial"/>
              <a:cs typeface="Arial"/>
              <a:sym typeface="Arial"/>
            </a:endParaRPr>
          </a:p>
        </p:txBody>
      </p:sp>
      <p:sp>
        <p:nvSpPr>
          <p:cNvPr id="985" name="Google Shape;985;g2cd33c23501_0_570"/>
          <p:cNvSpPr/>
          <p:nvPr/>
        </p:nvSpPr>
        <p:spPr>
          <a:xfrm>
            <a:off x="8952340" y="3607906"/>
            <a:ext cx="1662000" cy="682200"/>
          </a:xfrm>
          <a:prstGeom prst="roundRect">
            <a:avLst>
              <a:gd fmla="val 7656" name="adj"/>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Light"/>
                <a:ea typeface="Poppins Light"/>
                <a:cs typeface="Poppins Light"/>
                <a:sym typeface="Poppins Light"/>
              </a:rPr>
              <a:t>Moderne CLI</a:t>
            </a:r>
            <a:endParaRPr b="0" i="0" sz="1400" u="none" cap="none" strike="noStrike">
              <a:solidFill>
                <a:srgbClr val="000000"/>
              </a:solidFill>
              <a:latin typeface="Arial"/>
              <a:ea typeface="Arial"/>
              <a:cs typeface="Arial"/>
              <a:sym typeface="Arial"/>
            </a:endParaRPr>
          </a:p>
        </p:txBody>
      </p:sp>
      <p:cxnSp>
        <p:nvCxnSpPr>
          <p:cNvPr id="986" name="Google Shape;986;g2cd33c23501_0_570"/>
          <p:cNvCxnSpPr>
            <a:stCxn id="970" idx="3"/>
            <a:endCxn id="984" idx="1"/>
          </p:cNvCxnSpPr>
          <p:nvPr/>
        </p:nvCxnSpPr>
        <p:spPr>
          <a:xfrm flipH="1" rot="10800000">
            <a:off x="8311284" y="2732263"/>
            <a:ext cx="641100" cy="727500"/>
          </a:xfrm>
          <a:prstGeom prst="straightConnector1">
            <a:avLst/>
          </a:prstGeom>
          <a:noFill/>
          <a:ln cap="flat" cmpd="sng" w="9525">
            <a:solidFill>
              <a:schemeClr val="dk1"/>
            </a:solidFill>
            <a:prstDash val="solid"/>
            <a:round/>
            <a:headEnd len="sm" w="sm" type="none"/>
            <a:tailEnd len="med" w="med" type="stealth"/>
          </a:ln>
        </p:spPr>
      </p:cxnSp>
      <p:cxnSp>
        <p:nvCxnSpPr>
          <p:cNvPr id="987" name="Google Shape;987;g2cd33c23501_0_570"/>
          <p:cNvCxnSpPr>
            <a:stCxn id="970" idx="3"/>
            <a:endCxn id="985" idx="1"/>
          </p:cNvCxnSpPr>
          <p:nvPr/>
        </p:nvCxnSpPr>
        <p:spPr>
          <a:xfrm>
            <a:off x="8311284" y="3459763"/>
            <a:ext cx="641100" cy="489300"/>
          </a:xfrm>
          <a:prstGeom prst="straightConnector1">
            <a:avLst/>
          </a:prstGeom>
          <a:noFill/>
          <a:ln cap="flat" cmpd="sng" w="9525">
            <a:solidFill>
              <a:schemeClr val="dk1"/>
            </a:solidFill>
            <a:prstDash val="solid"/>
            <a:round/>
            <a:headEnd len="sm" w="sm" type="none"/>
            <a:tailEnd len="med" w="med" type="stealth"/>
          </a:ln>
        </p:spPr>
      </p:cxnSp>
      <p:sp>
        <p:nvSpPr>
          <p:cNvPr id="988" name="Google Shape;988;g2cd33c23501_0_570"/>
          <p:cNvSpPr txBox="1"/>
          <p:nvPr/>
        </p:nvSpPr>
        <p:spPr>
          <a:xfrm>
            <a:off x="10614345" y="2465004"/>
            <a:ext cx="11529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Poppins Light"/>
                <a:ea typeface="Poppins Light"/>
                <a:cs typeface="Poppins Light"/>
                <a:sym typeface="Poppins Light"/>
              </a:rPr>
              <a:t>Single-</a:t>
            </a:r>
            <a:br>
              <a:rPr b="0" i="0" lang="en-US" sz="1100" u="none" cap="none" strike="noStrike">
                <a:solidFill>
                  <a:srgbClr val="000000"/>
                </a:solidFill>
                <a:latin typeface="Poppins Light"/>
                <a:ea typeface="Poppins Light"/>
                <a:cs typeface="Poppins Light"/>
                <a:sym typeface="Poppins Light"/>
              </a:rPr>
            </a:br>
            <a:r>
              <a:rPr b="0" i="0" lang="en-US" sz="1100" u="none" cap="none" strike="noStrike">
                <a:solidFill>
                  <a:srgbClr val="000000"/>
                </a:solidFill>
                <a:latin typeface="Poppins Light"/>
                <a:ea typeface="Poppins Light"/>
                <a:cs typeface="Poppins Light"/>
                <a:sym typeface="Poppins Light"/>
              </a:rPr>
              <a:t>tenant </a:t>
            </a:r>
            <a:br>
              <a:rPr b="0" i="0" lang="en-US" sz="1100" u="none" cap="none" strike="noStrike">
                <a:solidFill>
                  <a:srgbClr val="000000"/>
                </a:solidFill>
                <a:latin typeface="Poppins Light"/>
                <a:ea typeface="Poppins Light"/>
                <a:cs typeface="Poppins Light"/>
                <a:sym typeface="Poppins Light"/>
              </a:rPr>
            </a:br>
            <a:r>
              <a:rPr b="0" i="0" lang="en-US" sz="1100" u="none" cap="none" strike="noStrike">
                <a:solidFill>
                  <a:srgbClr val="000000"/>
                </a:solidFill>
                <a:latin typeface="Poppins Light"/>
                <a:ea typeface="Poppins Light"/>
                <a:cs typeface="Poppins Light"/>
                <a:sym typeface="Poppins Light"/>
              </a:rPr>
              <a:t>SaaS</a:t>
            </a:r>
            <a:endParaRPr b="0" i="0" sz="1400" u="none" cap="none" strike="noStrike">
              <a:solidFill>
                <a:srgbClr val="000000"/>
              </a:solidFill>
              <a:latin typeface="Arial"/>
              <a:ea typeface="Arial"/>
              <a:cs typeface="Arial"/>
              <a:sym typeface="Arial"/>
            </a:endParaRPr>
          </a:p>
        </p:txBody>
      </p:sp>
      <p:cxnSp>
        <p:nvCxnSpPr>
          <p:cNvPr id="989" name="Google Shape;989;g2cd33c23501_0_570"/>
          <p:cNvCxnSpPr/>
          <p:nvPr/>
        </p:nvCxnSpPr>
        <p:spPr>
          <a:xfrm>
            <a:off x="8874529" y="3444752"/>
            <a:ext cx="2761200" cy="0"/>
          </a:xfrm>
          <a:prstGeom prst="straightConnector1">
            <a:avLst/>
          </a:prstGeom>
          <a:noFill/>
          <a:ln cap="flat" cmpd="sng" w="9525">
            <a:solidFill>
              <a:schemeClr val="dk1"/>
            </a:solidFill>
            <a:prstDash val="dash"/>
            <a:round/>
            <a:headEnd len="sm" w="sm" type="none"/>
            <a:tailEnd len="sm" w="sm" type="none"/>
          </a:ln>
        </p:spPr>
      </p:cxnSp>
      <p:sp>
        <p:nvSpPr>
          <p:cNvPr id="990" name="Google Shape;990;g2cd33c23501_0_570"/>
          <p:cNvSpPr txBox="1"/>
          <p:nvPr/>
        </p:nvSpPr>
        <p:spPr>
          <a:xfrm>
            <a:off x="10864881" y="3462473"/>
            <a:ext cx="8874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000" u="none" cap="none" strike="noStrike">
                <a:solidFill>
                  <a:srgbClr val="000000"/>
                </a:solidFill>
                <a:latin typeface="Poppins Light"/>
                <a:ea typeface="Poppins Light"/>
                <a:cs typeface="Poppins Light"/>
                <a:sym typeface="Poppins Light"/>
              </a:rPr>
              <a:t>On-prem</a:t>
            </a:r>
            <a:endParaRPr b="0" i="0" sz="1100" u="none" cap="none" strike="noStrike">
              <a:solidFill>
                <a:srgbClr val="000000"/>
              </a:solidFill>
              <a:latin typeface="Arial"/>
              <a:ea typeface="Arial"/>
              <a:cs typeface="Arial"/>
              <a:sym typeface="Arial"/>
            </a:endParaRPr>
          </a:p>
        </p:txBody>
      </p:sp>
      <p:sp>
        <p:nvSpPr>
          <p:cNvPr id="991" name="Google Shape;991;g2cd33c23501_0_570"/>
          <p:cNvSpPr txBox="1"/>
          <p:nvPr/>
        </p:nvSpPr>
        <p:spPr>
          <a:xfrm>
            <a:off x="6576338" y="4892273"/>
            <a:ext cx="1676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Poppins Light"/>
                <a:ea typeface="Poppins Light"/>
                <a:cs typeface="Poppins Light"/>
                <a:sym typeface="Poppins Light"/>
              </a:rPr>
              <a:t>Moderne proprietary IP</a:t>
            </a:r>
            <a:endParaRPr b="0" i="0" sz="1400" u="none" cap="none" strike="noStrike">
              <a:solidFill>
                <a:srgbClr val="000000"/>
              </a:solidFill>
              <a:latin typeface="Arial"/>
              <a:ea typeface="Arial"/>
              <a:cs typeface="Arial"/>
              <a:sym typeface="Arial"/>
            </a:endParaRPr>
          </a:p>
        </p:txBody>
      </p:sp>
      <p:pic>
        <p:nvPicPr>
          <p:cNvPr descr="Arrow PNG Images, Free Arrow Icons Download - Free Transparent PNG Logos" id="992" name="Google Shape;992;g2cd33c23501_0_570"/>
          <p:cNvPicPr preferRelativeResize="0"/>
          <p:nvPr/>
        </p:nvPicPr>
        <p:blipFill rotWithShape="1">
          <a:blip r:embed="rId3">
            <a:alphaModFix/>
          </a:blip>
          <a:srcRect b="0" l="0" r="0" t="0"/>
          <a:stretch/>
        </p:blipFill>
        <p:spPr>
          <a:xfrm rot="-4452729">
            <a:off x="7022698" y="3987022"/>
            <a:ext cx="921166" cy="698551"/>
          </a:xfrm>
          <a:prstGeom prst="rect">
            <a:avLst/>
          </a:prstGeom>
          <a:noFill/>
          <a:ln>
            <a:noFill/>
          </a:ln>
        </p:spPr>
      </p:pic>
      <p:sp>
        <p:nvSpPr>
          <p:cNvPr id="993" name="Google Shape;993;g2cd33c23501_0_570"/>
          <p:cNvSpPr/>
          <p:nvPr/>
        </p:nvSpPr>
        <p:spPr>
          <a:xfrm>
            <a:off x="8952340" y="4562647"/>
            <a:ext cx="1662000" cy="682200"/>
          </a:xfrm>
          <a:prstGeom prst="roundRect">
            <a:avLst>
              <a:gd fmla="val 7656" name="adj"/>
            </a:avLst>
          </a:prstGeom>
          <a:solidFill>
            <a:schemeClr val="lt1"/>
          </a:solidFill>
          <a:ln cap="flat" cmpd="sng" w="9525">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Light"/>
                <a:ea typeface="Poppins Light"/>
                <a:cs typeface="Poppins Light"/>
                <a:sym typeface="Poppins Light"/>
              </a:rPr>
              <a:t>Moderne DX</a:t>
            </a:r>
            <a:endParaRPr b="0" i="0" sz="1400" u="none" cap="none" strike="noStrike">
              <a:solidFill>
                <a:srgbClr val="000000"/>
              </a:solidFill>
              <a:latin typeface="Arial"/>
              <a:ea typeface="Arial"/>
              <a:cs typeface="Arial"/>
              <a:sym typeface="Arial"/>
            </a:endParaRPr>
          </a:p>
        </p:txBody>
      </p:sp>
      <p:sp>
        <p:nvSpPr>
          <p:cNvPr id="994" name="Google Shape;994;g2cd33c23501_0_570"/>
          <p:cNvSpPr txBox="1"/>
          <p:nvPr/>
        </p:nvSpPr>
        <p:spPr>
          <a:xfrm>
            <a:off x="10658745" y="4644604"/>
            <a:ext cx="1054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Poppins Light"/>
                <a:ea typeface="Poppins Light"/>
                <a:cs typeface="Poppins Light"/>
                <a:sym typeface="Poppins Light"/>
              </a:rPr>
              <a:t>Air-gapped service</a:t>
            </a:r>
            <a:endParaRPr b="0" i="0" sz="1400" u="none" cap="none" strike="noStrike">
              <a:solidFill>
                <a:srgbClr val="000000"/>
              </a:solidFill>
              <a:latin typeface="Arial"/>
              <a:ea typeface="Arial"/>
              <a:cs typeface="Arial"/>
              <a:sym typeface="Arial"/>
            </a:endParaRPr>
          </a:p>
        </p:txBody>
      </p:sp>
      <p:cxnSp>
        <p:nvCxnSpPr>
          <p:cNvPr id="995" name="Google Shape;995;g2cd33c23501_0_570"/>
          <p:cNvCxnSpPr>
            <a:stCxn id="985" idx="2"/>
            <a:endCxn id="993" idx="0"/>
          </p:cNvCxnSpPr>
          <p:nvPr/>
        </p:nvCxnSpPr>
        <p:spPr>
          <a:xfrm>
            <a:off x="9783340" y="4290106"/>
            <a:ext cx="0" cy="272400"/>
          </a:xfrm>
          <a:prstGeom prst="straightConnector1">
            <a:avLst/>
          </a:prstGeom>
          <a:noFill/>
          <a:ln cap="flat" cmpd="sng" w="9525">
            <a:solidFill>
              <a:schemeClr val="accent5"/>
            </a:solidFill>
            <a:prstDash val="dash"/>
            <a:round/>
            <a:headEnd len="med" w="med" type="stealth"/>
            <a:tailEnd len="med" w="med" type="stealth"/>
          </a:ln>
        </p:spPr>
      </p:cxnSp>
      <p:cxnSp>
        <p:nvCxnSpPr>
          <p:cNvPr id="996" name="Google Shape;996;g2cd33c23501_0_570"/>
          <p:cNvCxnSpPr>
            <a:stCxn id="984" idx="2"/>
            <a:endCxn id="985" idx="0"/>
          </p:cNvCxnSpPr>
          <p:nvPr/>
        </p:nvCxnSpPr>
        <p:spPr>
          <a:xfrm>
            <a:off x="9783340" y="3200760"/>
            <a:ext cx="0" cy="407100"/>
          </a:xfrm>
          <a:prstGeom prst="straightConnector1">
            <a:avLst/>
          </a:prstGeom>
          <a:noFill/>
          <a:ln cap="flat" cmpd="sng" w="9525">
            <a:solidFill>
              <a:schemeClr val="dk1"/>
            </a:solidFill>
            <a:prstDash val="solid"/>
            <a:round/>
            <a:headEnd len="med" w="med" type="stealth"/>
            <a:tailEnd len="med" w="med" type="stealth"/>
          </a:ln>
        </p:spPr>
      </p:cxnSp>
      <p:pic>
        <p:nvPicPr>
          <p:cNvPr descr="A black background with a black square&#10;&#10;Description automatically generated with medium confidence" id="997" name="Google Shape;997;g2cd33c23501_0_570"/>
          <p:cNvPicPr preferRelativeResize="0"/>
          <p:nvPr/>
        </p:nvPicPr>
        <p:blipFill rotWithShape="1">
          <a:blip r:embed="rId4">
            <a:alphaModFix/>
          </a:blip>
          <a:srcRect b="0" l="0" r="0" t="0"/>
          <a:stretch/>
        </p:blipFill>
        <p:spPr>
          <a:xfrm>
            <a:off x="6587142" y="1883516"/>
            <a:ext cx="1724025" cy="304239"/>
          </a:xfrm>
          <a:prstGeom prst="rect">
            <a:avLst/>
          </a:prstGeom>
          <a:noFill/>
          <a:ln>
            <a:noFill/>
          </a:ln>
        </p:spPr>
      </p:pic>
      <p:sp>
        <p:nvSpPr>
          <p:cNvPr id="998" name="Google Shape;998;g2cd33c23501_0_570"/>
          <p:cNvSpPr/>
          <p:nvPr/>
        </p:nvSpPr>
        <p:spPr>
          <a:xfrm>
            <a:off x="525491" y="5711356"/>
            <a:ext cx="11163900" cy="505800"/>
          </a:xfrm>
          <a:prstGeom prst="roundRect">
            <a:avLst>
              <a:gd fmla="val 15703" name="adj"/>
            </a:avLst>
          </a:prstGeom>
          <a:solidFill>
            <a:srgbClr val="F2F2F2"/>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Poppins Light"/>
                <a:ea typeface="Poppins Light"/>
                <a:cs typeface="Poppins Light"/>
                <a:sym typeface="Poppins Light"/>
              </a:rPr>
              <a:t>Shared OSS recipe ecosystem</a:t>
            </a:r>
            <a:endParaRPr b="0" i="0" sz="1400" u="none" cap="none" strike="noStrike">
              <a:solidFill>
                <a:srgbClr val="000000"/>
              </a:solidFill>
              <a:latin typeface="Arial"/>
              <a:ea typeface="Arial"/>
              <a:cs typeface="Arial"/>
              <a:sym typeface="Arial"/>
            </a:endParaRPr>
          </a:p>
        </p:txBody>
      </p:sp>
      <p:sp>
        <p:nvSpPr>
          <p:cNvPr id="999" name="Google Shape;999;g2cd33c23501_0_570"/>
          <p:cNvSpPr/>
          <p:nvPr/>
        </p:nvSpPr>
        <p:spPr>
          <a:xfrm>
            <a:off x="525491" y="4565199"/>
            <a:ext cx="5659500" cy="1040700"/>
          </a:xfrm>
          <a:prstGeom prst="roundRect">
            <a:avLst>
              <a:gd fmla="val 7128" name="adj"/>
            </a:avLst>
          </a:prstGeom>
          <a:solidFill>
            <a:schemeClr val="lt1"/>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0" name="Google Shape;1000;g2cd33c23501_0_570"/>
          <p:cNvSpPr/>
          <p:nvPr/>
        </p:nvSpPr>
        <p:spPr>
          <a:xfrm>
            <a:off x="798436" y="4741627"/>
            <a:ext cx="5105700" cy="701700"/>
          </a:xfrm>
          <a:prstGeom prst="roundRect">
            <a:avLst>
              <a:gd fmla="val 12149" name="adj"/>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Light"/>
                <a:ea typeface="Poppins Light"/>
                <a:cs typeface="Poppins Light"/>
                <a:sym typeface="Poppins Light"/>
              </a:rPr>
              <a:t>Codemods, linters, &amp; other refactoring tech</a:t>
            </a:r>
            <a:endParaRPr b="0" i="0" sz="1400" u="none" cap="none" strike="noStrike">
              <a:solidFill>
                <a:srgbClr val="000000"/>
              </a:solidFill>
              <a:latin typeface="Arial"/>
              <a:ea typeface="Arial"/>
              <a:cs typeface="Arial"/>
              <a:sym typeface="Arial"/>
            </a:endParaRPr>
          </a:p>
        </p:txBody>
      </p:sp>
      <p:cxnSp>
        <p:nvCxnSpPr>
          <p:cNvPr id="1001" name="Google Shape;1001;g2cd33c23501_0_570"/>
          <p:cNvCxnSpPr>
            <a:stCxn id="1000" idx="3"/>
            <a:endCxn id="970" idx="1"/>
          </p:cNvCxnSpPr>
          <p:nvPr/>
        </p:nvCxnSpPr>
        <p:spPr>
          <a:xfrm flipH="1" rot="10800000">
            <a:off x="5904136" y="3459877"/>
            <a:ext cx="869400" cy="1632600"/>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cxnSp>
        <p:nvCxnSpPr>
          <p:cNvPr id="1006" name="Google Shape;1006;g2cd33c23501_0_704"/>
          <p:cNvCxnSpPr/>
          <p:nvPr/>
        </p:nvCxnSpPr>
        <p:spPr>
          <a:xfrm>
            <a:off x="9044937" y="3056492"/>
            <a:ext cx="0" cy="1085700"/>
          </a:xfrm>
          <a:prstGeom prst="straightConnector1">
            <a:avLst/>
          </a:prstGeom>
          <a:noFill/>
          <a:ln cap="flat" cmpd="sng" w="9525">
            <a:solidFill>
              <a:srgbClr val="00173B"/>
            </a:solidFill>
            <a:prstDash val="solid"/>
            <a:round/>
            <a:headEnd len="sm" w="sm" type="none"/>
            <a:tailEnd len="sm" w="sm" type="none"/>
          </a:ln>
        </p:spPr>
      </p:cxnSp>
      <p:cxnSp>
        <p:nvCxnSpPr>
          <p:cNvPr id="1007" name="Google Shape;1007;g2cd33c23501_0_704"/>
          <p:cNvCxnSpPr/>
          <p:nvPr/>
        </p:nvCxnSpPr>
        <p:spPr>
          <a:xfrm rot="10800000">
            <a:off x="9155237" y="3087932"/>
            <a:ext cx="1112700" cy="923100"/>
          </a:xfrm>
          <a:prstGeom prst="straightConnector1">
            <a:avLst/>
          </a:prstGeom>
          <a:noFill/>
          <a:ln cap="flat" cmpd="sng" w="9525">
            <a:solidFill>
              <a:srgbClr val="00173B"/>
            </a:solidFill>
            <a:prstDash val="solid"/>
            <a:round/>
            <a:headEnd len="sm" w="sm" type="none"/>
            <a:tailEnd len="sm" w="sm" type="none"/>
          </a:ln>
        </p:spPr>
      </p:cxnSp>
      <p:cxnSp>
        <p:nvCxnSpPr>
          <p:cNvPr id="1008" name="Google Shape;1008;g2cd33c23501_0_704"/>
          <p:cNvCxnSpPr/>
          <p:nvPr/>
        </p:nvCxnSpPr>
        <p:spPr>
          <a:xfrm flipH="1" rot="10800000">
            <a:off x="7808401" y="3087932"/>
            <a:ext cx="1098300" cy="923100"/>
          </a:xfrm>
          <a:prstGeom prst="straightConnector1">
            <a:avLst/>
          </a:prstGeom>
          <a:noFill/>
          <a:ln cap="flat" cmpd="sng" w="9525">
            <a:solidFill>
              <a:srgbClr val="00173B"/>
            </a:solidFill>
            <a:prstDash val="solid"/>
            <a:round/>
            <a:headEnd len="sm" w="sm" type="none"/>
            <a:tailEnd len="sm" w="sm" type="none"/>
          </a:ln>
        </p:spPr>
      </p:cxnSp>
      <p:sp>
        <p:nvSpPr>
          <p:cNvPr id="1009" name="Google Shape;1009;g2cd33c23501_0_704"/>
          <p:cNvSpPr/>
          <p:nvPr/>
        </p:nvSpPr>
        <p:spPr>
          <a:xfrm>
            <a:off x="8457603" y="2175226"/>
            <a:ext cx="1167900" cy="1106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010" name="Google Shape;1010;g2cd33c23501_0_704"/>
          <p:cNvCxnSpPr/>
          <p:nvPr/>
        </p:nvCxnSpPr>
        <p:spPr>
          <a:xfrm>
            <a:off x="2967444" y="3125316"/>
            <a:ext cx="0" cy="1085700"/>
          </a:xfrm>
          <a:prstGeom prst="straightConnector1">
            <a:avLst/>
          </a:prstGeom>
          <a:noFill/>
          <a:ln cap="flat" cmpd="sng" w="9525">
            <a:solidFill>
              <a:srgbClr val="00173B"/>
            </a:solidFill>
            <a:prstDash val="solid"/>
            <a:round/>
            <a:headEnd len="sm" w="sm" type="none"/>
            <a:tailEnd len="sm" w="sm" type="none"/>
          </a:ln>
        </p:spPr>
      </p:cxnSp>
      <p:cxnSp>
        <p:nvCxnSpPr>
          <p:cNvPr id="1011" name="Google Shape;1011;g2cd33c23501_0_704"/>
          <p:cNvCxnSpPr/>
          <p:nvPr/>
        </p:nvCxnSpPr>
        <p:spPr>
          <a:xfrm rot="10800000">
            <a:off x="3064244" y="3241056"/>
            <a:ext cx="1126200" cy="838800"/>
          </a:xfrm>
          <a:prstGeom prst="straightConnector1">
            <a:avLst/>
          </a:prstGeom>
          <a:noFill/>
          <a:ln cap="flat" cmpd="sng" w="9525">
            <a:solidFill>
              <a:srgbClr val="00173B"/>
            </a:solidFill>
            <a:prstDash val="solid"/>
            <a:round/>
            <a:headEnd len="sm" w="sm" type="none"/>
            <a:tailEnd len="sm" w="sm" type="none"/>
          </a:ln>
        </p:spPr>
      </p:cxnSp>
      <p:cxnSp>
        <p:nvCxnSpPr>
          <p:cNvPr id="1012" name="Google Shape;1012;g2cd33c23501_0_704"/>
          <p:cNvCxnSpPr/>
          <p:nvPr/>
        </p:nvCxnSpPr>
        <p:spPr>
          <a:xfrm flipH="1" rot="10800000">
            <a:off x="1730908" y="3241056"/>
            <a:ext cx="1126200" cy="838800"/>
          </a:xfrm>
          <a:prstGeom prst="straightConnector1">
            <a:avLst/>
          </a:prstGeom>
          <a:noFill/>
          <a:ln cap="flat" cmpd="sng" w="9525">
            <a:solidFill>
              <a:srgbClr val="00173B"/>
            </a:solidFill>
            <a:prstDash val="solid"/>
            <a:round/>
            <a:headEnd len="sm" w="sm" type="none"/>
            <a:tailEnd len="sm" w="sm" type="none"/>
          </a:ln>
        </p:spPr>
      </p:cxnSp>
      <p:sp>
        <p:nvSpPr>
          <p:cNvPr id="1013" name="Google Shape;1013;g2cd33c23501_0_704"/>
          <p:cNvSpPr txBox="1"/>
          <p:nvPr>
            <p:ph idx="12" type="sldNum"/>
          </p:nvPr>
        </p:nvSpPr>
        <p:spPr>
          <a:xfrm>
            <a:off x="11073652" y="6459668"/>
            <a:ext cx="730500" cy="36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Poppins"/>
              <a:buNone/>
            </a:pPr>
            <a:fld id="{00000000-1234-1234-1234-123412341234}" type="slidenum">
              <a:rPr b="0" i="0" lang="en-US" sz="900" u="none" cap="none" strike="noStrike">
                <a:solidFill>
                  <a:srgbClr val="FFFFFF"/>
                </a:solidFill>
                <a:latin typeface="Poppins"/>
                <a:ea typeface="Poppins"/>
                <a:cs typeface="Poppins"/>
                <a:sym typeface="Poppins"/>
              </a:rPr>
              <a:t>‹#›</a:t>
            </a:fld>
            <a:endParaRPr b="0" i="0" sz="900" u="none" cap="none" strike="noStrike">
              <a:solidFill>
                <a:srgbClr val="FFFFFF"/>
              </a:solidFill>
              <a:latin typeface="Poppins"/>
              <a:ea typeface="Poppins"/>
              <a:cs typeface="Poppins"/>
              <a:sym typeface="Poppins"/>
            </a:endParaRPr>
          </a:p>
        </p:txBody>
      </p:sp>
      <p:sp>
        <p:nvSpPr>
          <p:cNvPr id="1014" name="Google Shape;1014;g2cd33c23501_0_704"/>
          <p:cNvSpPr txBox="1"/>
          <p:nvPr>
            <p:ph idx="1" type="body"/>
          </p:nvPr>
        </p:nvSpPr>
        <p:spPr>
          <a:xfrm>
            <a:off x="523875" y="457384"/>
            <a:ext cx="8365500" cy="7062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1000"/>
              </a:spcBef>
              <a:spcAft>
                <a:spcPts val="0"/>
              </a:spcAft>
              <a:buSzPts val="2800"/>
              <a:buNone/>
            </a:pPr>
            <a:r>
              <a:rPr lang="en-US"/>
              <a:t>Moderne editions overview</a:t>
            </a:r>
            <a:endParaRPr/>
          </a:p>
        </p:txBody>
      </p:sp>
      <p:sp>
        <p:nvSpPr>
          <p:cNvPr id="1015" name="Google Shape;1015;g2cd33c23501_0_704"/>
          <p:cNvSpPr txBox="1"/>
          <p:nvPr/>
        </p:nvSpPr>
        <p:spPr>
          <a:xfrm>
            <a:off x="9526073" y="2374057"/>
            <a:ext cx="1059300" cy="5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DX</a:t>
            </a:r>
            <a:br>
              <a:rPr b="0" i="0" lang="en-US" sz="1050" u="none" cap="none" strike="noStrike">
                <a:solidFill>
                  <a:srgbClr val="00193C"/>
                </a:solidFill>
                <a:latin typeface="Poppins Light"/>
                <a:ea typeface="Poppins Light"/>
                <a:cs typeface="Poppins Light"/>
                <a:sym typeface="Poppins Light"/>
              </a:rPr>
            </a:br>
            <a:r>
              <a:rPr b="0" i="0" lang="en-US" sz="1050" u="none" cap="none" strike="noStrike">
                <a:solidFill>
                  <a:srgbClr val="00193C"/>
                </a:solidFill>
                <a:latin typeface="Poppins Light"/>
                <a:ea typeface="Poppins Light"/>
                <a:cs typeface="Poppins Light"/>
                <a:sym typeface="Poppins Light"/>
              </a:rPr>
              <a:t>Central Service</a:t>
            </a:r>
            <a:endParaRPr b="0" i="0" sz="1400" u="none" cap="none" strike="noStrike">
              <a:solidFill>
                <a:srgbClr val="00193C"/>
              </a:solidFill>
              <a:latin typeface="Arial"/>
              <a:ea typeface="Arial"/>
              <a:cs typeface="Arial"/>
              <a:sym typeface="Arial"/>
            </a:endParaRPr>
          </a:p>
        </p:txBody>
      </p:sp>
      <p:grpSp>
        <p:nvGrpSpPr>
          <p:cNvPr id="1016" name="Google Shape;1016;g2cd33c23501_0_704"/>
          <p:cNvGrpSpPr/>
          <p:nvPr/>
        </p:nvGrpSpPr>
        <p:grpSpPr>
          <a:xfrm>
            <a:off x="9781247" y="3911577"/>
            <a:ext cx="804347" cy="535561"/>
            <a:chOff x="1574937" y="1732241"/>
            <a:chExt cx="2365031" cy="1574716"/>
          </a:xfrm>
        </p:grpSpPr>
        <p:grpSp>
          <p:nvGrpSpPr>
            <p:cNvPr id="1017" name="Google Shape;1017;g2cd33c23501_0_704"/>
            <p:cNvGrpSpPr/>
            <p:nvPr/>
          </p:nvGrpSpPr>
          <p:grpSpPr>
            <a:xfrm>
              <a:off x="1574937" y="1732241"/>
              <a:ext cx="2365031" cy="1574716"/>
              <a:chOff x="984958" y="4004171"/>
              <a:chExt cx="2365031" cy="1574716"/>
            </a:xfrm>
          </p:grpSpPr>
          <p:pic>
            <p:nvPicPr>
              <p:cNvPr descr="A computer with a blank screen&#10;&#10;Description automatically generated" id="1018" name="Google Shape;1018;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19" name="Google Shape;1019;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20" name="Google Shape;1020;g2cd33c23501_0_704"/>
            <p:cNvGrpSpPr/>
            <p:nvPr/>
          </p:nvGrpSpPr>
          <p:grpSpPr>
            <a:xfrm>
              <a:off x="2236584" y="2227208"/>
              <a:ext cx="1082051" cy="435270"/>
              <a:chOff x="3957088" y="2377190"/>
              <a:chExt cx="3341727" cy="1344254"/>
            </a:xfrm>
          </p:grpSpPr>
          <p:grpSp>
            <p:nvGrpSpPr>
              <p:cNvPr id="1021" name="Google Shape;1021;g2cd33c23501_0_704"/>
              <p:cNvGrpSpPr/>
              <p:nvPr/>
            </p:nvGrpSpPr>
            <p:grpSpPr>
              <a:xfrm>
                <a:off x="5024651" y="2377190"/>
                <a:ext cx="1206086" cy="1344254"/>
                <a:chOff x="6872138" y="5712031"/>
                <a:chExt cx="813000" cy="906137"/>
              </a:xfrm>
            </p:grpSpPr>
            <p:sp>
              <p:nvSpPr>
                <p:cNvPr id="1022" name="Google Shape;1022;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23" name="Google Shape;1023;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24" name="Google Shape;1024;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25" name="Google Shape;1025;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26" name="Google Shape;1026;g2cd33c23501_0_704"/>
          <p:cNvSpPr txBox="1"/>
          <p:nvPr/>
        </p:nvSpPr>
        <p:spPr>
          <a:xfrm>
            <a:off x="9197749"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193C"/>
              </a:solidFill>
              <a:latin typeface="Arial"/>
              <a:ea typeface="Arial"/>
              <a:cs typeface="Arial"/>
              <a:sym typeface="Arial"/>
            </a:endParaRPr>
          </a:p>
        </p:txBody>
      </p:sp>
      <p:grpSp>
        <p:nvGrpSpPr>
          <p:cNvPr id="1027" name="Google Shape;1027;g2cd33c23501_0_704"/>
          <p:cNvGrpSpPr/>
          <p:nvPr/>
        </p:nvGrpSpPr>
        <p:grpSpPr>
          <a:xfrm>
            <a:off x="8605996" y="2301943"/>
            <a:ext cx="877200" cy="877200"/>
            <a:chOff x="8655601" y="2978449"/>
            <a:chExt cx="909770" cy="909770"/>
          </a:xfrm>
        </p:grpSpPr>
        <p:grpSp>
          <p:nvGrpSpPr>
            <p:cNvPr id="1028" name="Google Shape;1028;g2cd33c23501_0_704"/>
            <p:cNvGrpSpPr/>
            <p:nvPr/>
          </p:nvGrpSpPr>
          <p:grpSpPr>
            <a:xfrm>
              <a:off x="8655601" y="2978449"/>
              <a:ext cx="909770" cy="909770"/>
              <a:chOff x="414841" y="3778700"/>
              <a:chExt cx="1458900" cy="1458900"/>
            </a:xfrm>
          </p:grpSpPr>
          <p:sp>
            <p:nvSpPr>
              <p:cNvPr id="1029" name="Google Shape;1029;g2cd33c23501_0_704"/>
              <p:cNvSpPr/>
              <p:nvPr/>
            </p:nvSpPr>
            <p:spPr>
              <a:xfrm>
                <a:off x="414841" y="3778700"/>
                <a:ext cx="1458900" cy="14589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id="1030" name="Google Shape;1030;g2cd33c23501_0_704"/>
              <p:cNvPicPr preferRelativeResize="0"/>
              <p:nvPr/>
            </p:nvPicPr>
            <p:blipFill rotWithShape="1">
              <a:blip r:embed="rId5">
                <a:alphaModFix/>
              </a:blip>
              <a:srcRect b="0" l="26926" r="27083" t="0"/>
              <a:stretch/>
            </p:blipFill>
            <p:spPr>
              <a:xfrm>
                <a:off x="693876" y="3964060"/>
                <a:ext cx="907638" cy="1088211"/>
              </a:xfrm>
              <a:prstGeom prst="rect">
                <a:avLst/>
              </a:prstGeom>
              <a:noFill/>
              <a:ln>
                <a:noFill/>
              </a:ln>
            </p:spPr>
          </p:pic>
        </p:grpSp>
        <p:sp>
          <p:nvSpPr>
            <p:cNvPr id="1031" name="Google Shape;1031;g2cd33c23501_0_704"/>
            <p:cNvSpPr/>
            <p:nvPr/>
          </p:nvSpPr>
          <p:spPr>
            <a:xfrm>
              <a:off x="8967263" y="3371732"/>
              <a:ext cx="297000" cy="297000"/>
            </a:xfrm>
            <a:prstGeom prst="ellipse">
              <a:avLst/>
            </a:prstGeom>
            <a:solidFill>
              <a:schemeClr val="lt2"/>
            </a:solid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032" name="Google Shape;1032;g2cd33c23501_0_704"/>
            <p:cNvPicPr preferRelativeResize="0"/>
            <p:nvPr/>
          </p:nvPicPr>
          <p:blipFill rotWithShape="1">
            <a:blip r:embed="rId4">
              <a:alphaModFix/>
            </a:blip>
            <a:srcRect b="0" l="0" r="0" t="0"/>
            <a:stretch/>
          </p:blipFill>
          <p:spPr>
            <a:xfrm>
              <a:off x="9032465" y="3432099"/>
              <a:ext cx="175146" cy="175146"/>
            </a:xfrm>
            <a:prstGeom prst="rect">
              <a:avLst/>
            </a:prstGeom>
            <a:noFill/>
            <a:ln>
              <a:noFill/>
            </a:ln>
          </p:spPr>
        </p:pic>
      </p:grpSp>
      <p:grpSp>
        <p:nvGrpSpPr>
          <p:cNvPr id="1033" name="Google Shape;1033;g2cd33c23501_0_704"/>
          <p:cNvGrpSpPr/>
          <p:nvPr/>
        </p:nvGrpSpPr>
        <p:grpSpPr>
          <a:xfrm>
            <a:off x="8631955" y="3911577"/>
            <a:ext cx="804347" cy="535561"/>
            <a:chOff x="1574937" y="1732241"/>
            <a:chExt cx="2365031" cy="1574716"/>
          </a:xfrm>
        </p:grpSpPr>
        <p:grpSp>
          <p:nvGrpSpPr>
            <p:cNvPr id="1034" name="Google Shape;1034;g2cd33c23501_0_704"/>
            <p:cNvGrpSpPr/>
            <p:nvPr/>
          </p:nvGrpSpPr>
          <p:grpSpPr>
            <a:xfrm>
              <a:off x="1574937" y="1732241"/>
              <a:ext cx="2365031" cy="1574716"/>
              <a:chOff x="984958" y="4004171"/>
              <a:chExt cx="2365031" cy="1574716"/>
            </a:xfrm>
          </p:grpSpPr>
          <p:pic>
            <p:nvPicPr>
              <p:cNvPr descr="A computer with a blank screen&#10;&#10;Description automatically generated" id="1035" name="Google Shape;1035;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36" name="Google Shape;1036;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37" name="Google Shape;1037;g2cd33c23501_0_704"/>
            <p:cNvGrpSpPr/>
            <p:nvPr/>
          </p:nvGrpSpPr>
          <p:grpSpPr>
            <a:xfrm>
              <a:off x="2236584" y="2227208"/>
              <a:ext cx="1082051" cy="435270"/>
              <a:chOff x="3957088" y="2377190"/>
              <a:chExt cx="3341727" cy="1344254"/>
            </a:xfrm>
          </p:grpSpPr>
          <p:grpSp>
            <p:nvGrpSpPr>
              <p:cNvPr id="1038" name="Google Shape;1038;g2cd33c23501_0_704"/>
              <p:cNvGrpSpPr/>
              <p:nvPr/>
            </p:nvGrpSpPr>
            <p:grpSpPr>
              <a:xfrm>
                <a:off x="5024651" y="2377190"/>
                <a:ext cx="1206086" cy="1344254"/>
                <a:chOff x="6872138" y="5712031"/>
                <a:chExt cx="813000" cy="906137"/>
              </a:xfrm>
            </p:grpSpPr>
            <p:sp>
              <p:nvSpPr>
                <p:cNvPr id="1039" name="Google Shape;1039;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40" name="Google Shape;1040;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41" name="Google Shape;1041;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42" name="Google Shape;1042;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43" name="Google Shape;1043;g2cd33c23501_0_704"/>
          <p:cNvSpPr txBox="1"/>
          <p:nvPr/>
        </p:nvSpPr>
        <p:spPr>
          <a:xfrm>
            <a:off x="8048457"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193C"/>
              </a:solidFill>
              <a:latin typeface="Arial"/>
              <a:ea typeface="Arial"/>
              <a:cs typeface="Arial"/>
              <a:sym typeface="Arial"/>
            </a:endParaRPr>
          </a:p>
        </p:txBody>
      </p:sp>
      <p:grpSp>
        <p:nvGrpSpPr>
          <p:cNvPr id="1044" name="Google Shape;1044;g2cd33c23501_0_704"/>
          <p:cNvGrpSpPr/>
          <p:nvPr/>
        </p:nvGrpSpPr>
        <p:grpSpPr>
          <a:xfrm>
            <a:off x="7457496" y="3911577"/>
            <a:ext cx="804347" cy="535561"/>
            <a:chOff x="1574937" y="1732241"/>
            <a:chExt cx="2365031" cy="1574716"/>
          </a:xfrm>
        </p:grpSpPr>
        <p:grpSp>
          <p:nvGrpSpPr>
            <p:cNvPr id="1045" name="Google Shape;1045;g2cd33c23501_0_704"/>
            <p:cNvGrpSpPr/>
            <p:nvPr/>
          </p:nvGrpSpPr>
          <p:grpSpPr>
            <a:xfrm>
              <a:off x="1574937" y="1732241"/>
              <a:ext cx="2365031" cy="1574716"/>
              <a:chOff x="984958" y="4004171"/>
              <a:chExt cx="2365031" cy="1574716"/>
            </a:xfrm>
          </p:grpSpPr>
          <p:pic>
            <p:nvPicPr>
              <p:cNvPr descr="A computer with a blank screen&#10;&#10;Description automatically generated" id="1046" name="Google Shape;1046;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47" name="Google Shape;1047;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48" name="Google Shape;1048;g2cd33c23501_0_704"/>
            <p:cNvGrpSpPr/>
            <p:nvPr/>
          </p:nvGrpSpPr>
          <p:grpSpPr>
            <a:xfrm>
              <a:off x="2236584" y="2227208"/>
              <a:ext cx="1082051" cy="435270"/>
              <a:chOff x="3957088" y="2377190"/>
              <a:chExt cx="3341727" cy="1344254"/>
            </a:xfrm>
          </p:grpSpPr>
          <p:grpSp>
            <p:nvGrpSpPr>
              <p:cNvPr id="1049" name="Google Shape;1049;g2cd33c23501_0_704"/>
              <p:cNvGrpSpPr/>
              <p:nvPr/>
            </p:nvGrpSpPr>
            <p:grpSpPr>
              <a:xfrm>
                <a:off x="5024651" y="2377190"/>
                <a:ext cx="1206086" cy="1344254"/>
                <a:chOff x="6872138" y="5712031"/>
                <a:chExt cx="813000" cy="906137"/>
              </a:xfrm>
            </p:grpSpPr>
            <p:sp>
              <p:nvSpPr>
                <p:cNvPr id="1050" name="Google Shape;1050;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51" name="Google Shape;1051;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52" name="Google Shape;1052;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53" name="Google Shape;1053;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54" name="Google Shape;1054;g2cd33c23501_0_704"/>
          <p:cNvSpPr txBox="1"/>
          <p:nvPr/>
        </p:nvSpPr>
        <p:spPr>
          <a:xfrm>
            <a:off x="6867377"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193C"/>
              </a:solidFill>
              <a:latin typeface="Arial"/>
              <a:ea typeface="Arial"/>
              <a:cs typeface="Arial"/>
              <a:sym typeface="Arial"/>
            </a:endParaRPr>
          </a:p>
        </p:txBody>
      </p:sp>
      <p:pic>
        <p:nvPicPr>
          <p:cNvPr descr="A computer with a blank screen&#10;&#10;Description automatically generated" id="1055" name="Google Shape;1055;g2cd33c23501_0_704"/>
          <p:cNvPicPr preferRelativeResize="0"/>
          <p:nvPr/>
        </p:nvPicPr>
        <p:blipFill rotWithShape="1">
          <a:blip r:embed="rId3">
            <a:alphaModFix/>
          </a:blip>
          <a:srcRect b="0" l="0" r="0" t="0"/>
          <a:stretch/>
        </p:blipFill>
        <p:spPr>
          <a:xfrm>
            <a:off x="1846994" y="1869709"/>
            <a:ext cx="2238744" cy="1490629"/>
          </a:xfrm>
          <a:prstGeom prst="rect">
            <a:avLst/>
          </a:prstGeom>
          <a:noFill/>
          <a:ln>
            <a:noFill/>
          </a:ln>
        </p:spPr>
      </p:pic>
      <p:sp>
        <p:nvSpPr>
          <p:cNvPr id="1056" name="Google Shape;1056;g2cd33c23501_0_704"/>
          <p:cNvSpPr txBox="1"/>
          <p:nvPr/>
        </p:nvSpPr>
        <p:spPr>
          <a:xfrm>
            <a:off x="1062868" y="2374057"/>
            <a:ext cx="1061400" cy="4155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SaaS</a:t>
            </a:r>
            <a:endParaRPr b="0" i="0" sz="1400" u="none" cap="none" strike="noStrike">
              <a:solidFill>
                <a:srgbClr val="00193C"/>
              </a:solidFill>
              <a:latin typeface="Arial"/>
              <a:ea typeface="Arial"/>
              <a:cs typeface="Arial"/>
              <a:sym typeface="Arial"/>
            </a:endParaRPr>
          </a:p>
        </p:txBody>
      </p:sp>
      <p:grpSp>
        <p:nvGrpSpPr>
          <p:cNvPr id="1057" name="Google Shape;1057;g2cd33c23501_0_704"/>
          <p:cNvGrpSpPr/>
          <p:nvPr/>
        </p:nvGrpSpPr>
        <p:grpSpPr>
          <a:xfrm>
            <a:off x="3712143" y="3911577"/>
            <a:ext cx="804347" cy="535561"/>
            <a:chOff x="1574937" y="1732241"/>
            <a:chExt cx="2365031" cy="1574716"/>
          </a:xfrm>
        </p:grpSpPr>
        <p:grpSp>
          <p:nvGrpSpPr>
            <p:cNvPr id="1058" name="Google Shape;1058;g2cd33c23501_0_704"/>
            <p:cNvGrpSpPr/>
            <p:nvPr/>
          </p:nvGrpSpPr>
          <p:grpSpPr>
            <a:xfrm>
              <a:off x="1574937" y="1732241"/>
              <a:ext cx="2365031" cy="1574716"/>
              <a:chOff x="984958" y="4004171"/>
              <a:chExt cx="2365031" cy="1574716"/>
            </a:xfrm>
          </p:grpSpPr>
          <p:pic>
            <p:nvPicPr>
              <p:cNvPr descr="A computer with a blank screen&#10;&#10;Description automatically generated" id="1059" name="Google Shape;1059;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60" name="Google Shape;1060;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61" name="Google Shape;1061;g2cd33c23501_0_704"/>
            <p:cNvGrpSpPr/>
            <p:nvPr/>
          </p:nvGrpSpPr>
          <p:grpSpPr>
            <a:xfrm>
              <a:off x="2236584" y="2227208"/>
              <a:ext cx="1082051" cy="435270"/>
              <a:chOff x="3957088" y="2377190"/>
              <a:chExt cx="3341727" cy="1344254"/>
            </a:xfrm>
          </p:grpSpPr>
          <p:grpSp>
            <p:nvGrpSpPr>
              <p:cNvPr id="1062" name="Google Shape;1062;g2cd33c23501_0_704"/>
              <p:cNvGrpSpPr/>
              <p:nvPr/>
            </p:nvGrpSpPr>
            <p:grpSpPr>
              <a:xfrm>
                <a:off x="5024651" y="2377190"/>
                <a:ext cx="1206086" cy="1344254"/>
                <a:chOff x="6872138" y="5712031"/>
                <a:chExt cx="813000" cy="906137"/>
              </a:xfrm>
            </p:grpSpPr>
            <p:sp>
              <p:nvSpPr>
                <p:cNvPr id="1063" name="Google Shape;1063;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64" name="Google Shape;1064;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65" name="Google Shape;1065;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66" name="Google Shape;1066;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67" name="Google Shape;1067;g2cd33c23501_0_704"/>
          <p:cNvSpPr txBox="1"/>
          <p:nvPr/>
        </p:nvSpPr>
        <p:spPr>
          <a:xfrm>
            <a:off x="3128645"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193C"/>
              </a:solidFill>
              <a:latin typeface="Arial"/>
              <a:ea typeface="Arial"/>
              <a:cs typeface="Arial"/>
              <a:sym typeface="Arial"/>
            </a:endParaRPr>
          </a:p>
        </p:txBody>
      </p:sp>
      <p:grpSp>
        <p:nvGrpSpPr>
          <p:cNvPr id="1068" name="Google Shape;1068;g2cd33c23501_0_704"/>
          <p:cNvGrpSpPr/>
          <p:nvPr/>
        </p:nvGrpSpPr>
        <p:grpSpPr>
          <a:xfrm>
            <a:off x="2562851" y="3911577"/>
            <a:ext cx="804347" cy="535561"/>
            <a:chOff x="1574937" y="1732241"/>
            <a:chExt cx="2365031" cy="1574716"/>
          </a:xfrm>
        </p:grpSpPr>
        <p:grpSp>
          <p:nvGrpSpPr>
            <p:cNvPr id="1069" name="Google Shape;1069;g2cd33c23501_0_704"/>
            <p:cNvGrpSpPr/>
            <p:nvPr/>
          </p:nvGrpSpPr>
          <p:grpSpPr>
            <a:xfrm>
              <a:off x="1574937" y="1732241"/>
              <a:ext cx="2365031" cy="1574716"/>
              <a:chOff x="984958" y="4004171"/>
              <a:chExt cx="2365031" cy="1574716"/>
            </a:xfrm>
          </p:grpSpPr>
          <p:pic>
            <p:nvPicPr>
              <p:cNvPr descr="A computer with a blank screen&#10;&#10;Description automatically generated" id="1070" name="Google Shape;1070;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71" name="Google Shape;1071;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72" name="Google Shape;1072;g2cd33c23501_0_704"/>
            <p:cNvGrpSpPr/>
            <p:nvPr/>
          </p:nvGrpSpPr>
          <p:grpSpPr>
            <a:xfrm>
              <a:off x="2236584" y="2227208"/>
              <a:ext cx="1082051" cy="435270"/>
              <a:chOff x="3957088" y="2377190"/>
              <a:chExt cx="3341727" cy="1344254"/>
            </a:xfrm>
          </p:grpSpPr>
          <p:grpSp>
            <p:nvGrpSpPr>
              <p:cNvPr id="1073" name="Google Shape;1073;g2cd33c23501_0_704"/>
              <p:cNvGrpSpPr/>
              <p:nvPr/>
            </p:nvGrpSpPr>
            <p:grpSpPr>
              <a:xfrm>
                <a:off x="5024651" y="2377190"/>
                <a:ext cx="1206086" cy="1344254"/>
                <a:chOff x="6872138" y="5712031"/>
                <a:chExt cx="813000" cy="906137"/>
              </a:xfrm>
            </p:grpSpPr>
            <p:sp>
              <p:nvSpPr>
                <p:cNvPr id="1074" name="Google Shape;1074;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75" name="Google Shape;1075;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76" name="Google Shape;1076;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77" name="Google Shape;1077;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78" name="Google Shape;1078;g2cd33c23501_0_704"/>
          <p:cNvSpPr txBox="1"/>
          <p:nvPr/>
        </p:nvSpPr>
        <p:spPr>
          <a:xfrm>
            <a:off x="1979353"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193C"/>
              </a:solidFill>
              <a:latin typeface="Arial"/>
              <a:ea typeface="Arial"/>
              <a:cs typeface="Arial"/>
              <a:sym typeface="Arial"/>
            </a:endParaRPr>
          </a:p>
        </p:txBody>
      </p:sp>
      <p:grpSp>
        <p:nvGrpSpPr>
          <p:cNvPr id="1079" name="Google Shape;1079;g2cd33c23501_0_704"/>
          <p:cNvGrpSpPr/>
          <p:nvPr/>
        </p:nvGrpSpPr>
        <p:grpSpPr>
          <a:xfrm>
            <a:off x="1388392" y="3911577"/>
            <a:ext cx="804347" cy="535561"/>
            <a:chOff x="1574937" y="1732241"/>
            <a:chExt cx="2365031" cy="1574716"/>
          </a:xfrm>
        </p:grpSpPr>
        <p:grpSp>
          <p:nvGrpSpPr>
            <p:cNvPr id="1080" name="Google Shape;1080;g2cd33c23501_0_704"/>
            <p:cNvGrpSpPr/>
            <p:nvPr/>
          </p:nvGrpSpPr>
          <p:grpSpPr>
            <a:xfrm>
              <a:off x="1574937" y="1732241"/>
              <a:ext cx="2365031" cy="1574716"/>
              <a:chOff x="984958" y="4004171"/>
              <a:chExt cx="2365031" cy="1574716"/>
            </a:xfrm>
          </p:grpSpPr>
          <p:pic>
            <p:nvPicPr>
              <p:cNvPr descr="A computer with a blank screen&#10;&#10;Description automatically generated" id="1081" name="Google Shape;1081;g2cd33c23501_0_704"/>
              <p:cNvPicPr preferRelativeResize="0"/>
              <p:nvPr/>
            </p:nvPicPr>
            <p:blipFill rotWithShape="1">
              <a:blip r:embed="rId3">
                <a:alphaModFix/>
              </a:blip>
              <a:srcRect b="0" l="0" r="0" t="0"/>
              <a:stretch/>
            </p:blipFill>
            <p:spPr>
              <a:xfrm>
                <a:off x="984958" y="4004171"/>
                <a:ext cx="2365031" cy="1574716"/>
              </a:xfrm>
              <a:prstGeom prst="rect">
                <a:avLst/>
              </a:prstGeom>
              <a:noFill/>
              <a:ln>
                <a:noFill/>
              </a:ln>
            </p:spPr>
          </p:pic>
          <p:sp>
            <p:nvSpPr>
              <p:cNvPr id="1082" name="Google Shape;1082;g2cd33c23501_0_704"/>
              <p:cNvSpPr/>
              <p:nvPr/>
            </p:nvSpPr>
            <p:spPr>
              <a:xfrm>
                <a:off x="2001564" y="4531571"/>
                <a:ext cx="387600" cy="43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083" name="Google Shape;1083;g2cd33c23501_0_704"/>
            <p:cNvGrpSpPr/>
            <p:nvPr/>
          </p:nvGrpSpPr>
          <p:grpSpPr>
            <a:xfrm>
              <a:off x="2236584" y="2227208"/>
              <a:ext cx="1082051" cy="435270"/>
              <a:chOff x="3957088" y="2377190"/>
              <a:chExt cx="3341727" cy="1344254"/>
            </a:xfrm>
          </p:grpSpPr>
          <p:grpSp>
            <p:nvGrpSpPr>
              <p:cNvPr id="1084" name="Google Shape;1084;g2cd33c23501_0_704"/>
              <p:cNvGrpSpPr/>
              <p:nvPr/>
            </p:nvGrpSpPr>
            <p:grpSpPr>
              <a:xfrm>
                <a:off x="5024651" y="2377190"/>
                <a:ext cx="1206086" cy="1344254"/>
                <a:chOff x="6872138" y="5712031"/>
                <a:chExt cx="813000" cy="906137"/>
              </a:xfrm>
            </p:grpSpPr>
            <p:sp>
              <p:nvSpPr>
                <p:cNvPr id="1085" name="Google Shape;1085;g2cd33c23501_0_704"/>
                <p:cNvSpPr/>
                <p:nvPr/>
              </p:nvSpPr>
              <p:spPr>
                <a:xfrm>
                  <a:off x="6872138" y="5712031"/>
                  <a:ext cx="813000" cy="90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Shape&#10;&#10;Description automatically generated with low confidence" id="1086" name="Google Shape;1086;g2cd33c23501_0_704"/>
                <p:cNvPicPr preferRelativeResize="0"/>
                <p:nvPr/>
              </p:nvPicPr>
              <p:blipFill rotWithShape="1">
                <a:blip r:embed="rId4">
                  <a:alphaModFix/>
                </a:blip>
                <a:srcRect b="0" l="0" r="0" t="0"/>
                <a:stretch/>
              </p:blipFill>
              <p:spPr>
                <a:xfrm>
                  <a:off x="6872138" y="5805266"/>
                  <a:ext cx="812902" cy="812902"/>
                </a:xfrm>
                <a:prstGeom prst="rect">
                  <a:avLst/>
                </a:prstGeom>
                <a:noFill/>
                <a:ln>
                  <a:noFill/>
                </a:ln>
              </p:spPr>
            </p:pic>
          </p:grpSp>
          <p:sp>
            <p:nvSpPr>
              <p:cNvPr id="1087" name="Google Shape;1087;g2cd33c23501_0_704"/>
              <p:cNvSpPr/>
              <p:nvPr/>
            </p:nvSpPr>
            <p:spPr>
              <a:xfrm>
                <a:off x="6669415" y="2667980"/>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sp>
            <p:nvSpPr>
              <p:cNvPr id="1088" name="Google Shape;1088;g2cd33c23501_0_704"/>
              <p:cNvSpPr/>
              <p:nvPr/>
            </p:nvSpPr>
            <p:spPr>
              <a:xfrm flipH="1">
                <a:off x="3957088" y="2667979"/>
                <a:ext cx="629400" cy="901500"/>
              </a:xfrm>
              <a:prstGeom prst="chevron">
                <a:avLst>
                  <a:gd fmla="val 73994"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00193C"/>
                  </a:solidFill>
                  <a:latin typeface="Calibri"/>
                  <a:ea typeface="Calibri"/>
                  <a:cs typeface="Calibri"/>
                  <a:sym typeface="Calibri"/>
                </a:endParaRPr>
              </a:p>
            </p:txBody>
          </p:sp>
        </p:grpSp>
      </p:grpSp>
      <p:sp>
        <p:nvSpPr>
          <p:cNvPr id="1089" name="Google Shape;1089;g2cd33c23501_0_704"/>
          <p:cNvSpPr txBox="1"/>
          <p:nvPr/>
        </p:nvSpPr>
        <p:spPr>
          <a:xfrm>
            <a:off x="804894" y="4488424"/>
            <a:ext cx="1984800" cy="25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Moderne CLI</a:t>
            </a:r>
            <a:endParaRPr b="0" i="0" sz="1400" u="none" cap="none" strike="noStrike">
              <a:solidFill>
                <a:srgbClr val="000000"/>
              </a:solidFill>
              <a:latin typeface="Arial"/>
              <a:ea typeface="Arial"/>
              <a:cs typeface="Arial"/>
              <a:sym typeface="Arial"/>
            </a:endParaRPr>
          </a:p>
        </p:txBody>
      </p:sp>
      <p:cxnSp>
        <p:nvCxnSpPr>
          <p:cNvPr id="1090" name="Google Shape;1090;g2cd33c23501_0_704"/>
          <p:cNvCxnSpPr/>
          <p:nvPr/>
        </p:nvCxnSpPr>
        <p:spPr>
          <a:xfrm>
            <a:off x="1144169" y="3454710"/>
            <a:ext cx="3665400" cy="0"/>
          </a:xfrm>
          <a:prstGeom prst="straightConnector1">
            <a:avLst/>
          </a:prstGeom>
          <a:noFill/>
          <a:ln cap="flat" cmpd="sng" w="9525">
            <a:solidFill>
              <a:schemeClr val="dk2"/>
            </a:solidFill>
            <a:prstDash val="dash"/>
            <a:round/>
            <a:headEnd len="sm" w="sm" type="none"/>
            <a:tailEnd len="sm" w="sm" type="none"/>
          </a:ln>
        </p:spPr>
      </p:cxnSp>
      <p:cxnSp>
        <p:nvCxnSpPr>
          <p:cNvPr id="1091" name="Google Shape;1091;g2cd33c23501_0_704"/>
          <p:cNvCxnSpPr/>
          <p:nvPr/>
        </p:nvCxnSpPr>
        <p:spPr>
          <a:xfrm>
            <a:off x="7184885" y="2133825"/>
            <a:ext cx="3582000" cy="0"/>
          </a:xfrm>
          <a:prstGeom prst="straightConnector1">
            <a:avLst/>
          </a:prstGeom>
          <a:noFill/>
          <a:ln cap="flat" cmpd="sng" w="9525">
            <a:solidFill>
              <a:schemeClr val="dk2"/>
            </a:solidFill>
            <a:prstDash val="dash"/>
            <a:round/>
            <a:headEnd len="sm" w="sm" type="none"/>
            <a:tailEnd len="sm" w="sm" type="none"/>
          </a:ln>
        </p:spPr>
      </p:cxnSp>
      <p:sp>
        <p:nvSpPr>
          <p:cNvPr id="1092" name="Google Shape;1092;g2cd33c23501_0_704"/>
          <p:cNvSpPr txBox="1"/>
          <p:nvPr/>
        </p:nvSpPr>
        <p:spPr>
          <a:xfrm>
            <a:off x="4123354" y="3492067"/>
            <a:ext cx="966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900" u="none" cap="none" strike="noStrike">
                <a:solidFill>
                  <a:schemeClr val="dk2"/>
                </a:solidFill>
                <a:latin typeface="Poppins Light"/>
                <a:ea typeface="Poppins Light"/>
                <a:cs typeface="Poppins Light"/>
                <a:sym typeface="Poppins Light"/>
              </a:rPr>
              <a:t>LOCAL</a:t>
            </a:r>
            <a:endParaRPr b="0" i="0" sz="1100" u="none" cap="none" strike="noStrike">
              <a:solidFill>
                <a:schemeClr val="dk2"/>
              </a:solidFill>
              <a:latin typeface="Arial"/>
              <a:ea typeface="Arial"/>
              <a:cs typeface="Arial"/>
              <a:sym typeface="Arial"/>
            </a:endParaRPr>
          </a:p>
        </p:txBody>
      </p:sp>
      <p:sp>
        <p:nvSpPr>
          <p:cNvPr id="1093" name="Google Shape;1093;g2cd33c23501_0_704"/>
          <p:cNvSpPr txBox="1"/>
          <p:nvPr/>
        </p:nvSpPr>
        <p:spPr>
          <a:xfrm>
            <a:off x="7133138" y="2170091"/>
            <a:ext cx="1167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900" u="none" cap="none" strike="noStrike">
                <a:solidFill>
                  <a:schemeClr val="dk2"/>
                </a:solidFill>
                <a:latin typeface="Poppins Light"/>
                <a:ea typeface="Poppins Light"/>
                <a:cs typeface="Poppins Light"/>
                <a:sym typeface="Poppins Light"/>
              </a:rPr>
              <a:t>ON-PREM / LOCAL</a:t>
            </a:r>
            <a:endParaRPr b="0" i="0" sz="1100" u="none" cap="none" strike="noStrike">
              <a:solidFill>
                <a:schemeClr val="dk2"/>
              </a:solidFill>
              <a:latin typeface="Arial"/>
              <a:ea typeface="Arial"/>
              <a:cs typeface="Arial"/>
              <a:sym typeface="Arial"/>
            </a:endParaRPr>
          </a:p>
        </p:txBody>
      </p:sp>
      <p:sp>
        <p:nvSpPr>
          <p:cNvPr id="1094" name="Google Shape;1094;g2cd33c23501_0_704"/>
          <p:cNvSpPr txBox="1"/>
          <p:nvPr/>
        </p:nvSpPr>
        <p:spPr>
          <a:xfrm>
            <a:off x="2039697" y="1563243"/>
            <a:ext cx="18642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200" u="none" cap="none" strike="noStrike">
                <a:solidFill>
                  <a:srgbClr val="00193C"/>
                </a:solidFill>
                <a:latin typeface="Poppins SemiBold"/>
                <a:ea typeface="Poppins SemiBold"/>
                <a:cs typeface="Poppins SemiBold"/>
                <a:sym typeface="Poppins SemiBold"/>
              </a:rPr>
              <a:t>Moderne Platform</a:t>
            </a:r>
            <a:endParaRPr b="1" i="0" sz="1400" u="none" cap="none" strike="noStrike">
              <a:solidFill>
                <a:srgbClr val="00193C"/>
              </a:solidFill>
              <a:latin typeface="Poppins SemiBold"/>
              <a:ea typeface="Poppins SemiBold"/>
              <a:cs typeface="Poppins SemiBold"/>
              <a:sym typeface="Poppins SemiBold"/>
            </a:endParaRPr>
          </a:p>
        </p:txBody>
      </p:sp>
      <p:sp>
        <p:nvSpPr>
          <p:cNvPr id="1095" name="Google Shape;1095;g2cd33c23501_0_704"/>
          <p:cNvSpPr txBox="1"/>
          <p:nvPr/>
        </p:nvSpPr>
        <p:spPr>
          <a:xfrm>
            <a:off x="8088777" y="1563243"/>
            <a:ext cx="18642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200" u="none" cap="none" strike="noStrike">
                <a:solidFill>
                  <a:srgbClr val="00193C"/>
                </a:solidFill>
                <a:latin typeface="Poppins SemiBold"/>
                <a:ea typeface="Poppins SemiBold"/>
                <a:cs typeface="Poppins SemiBold"/>
                <a:sym typeface="Poppins SemiBold"/>
              </a:rPr>
              <a:t>Moderne DX</a:t>
            </a:r>
            <a:endParaRPr b="1" i="0" sz="1400" u="none" cap="none" strike="noStrike">
              <a:solidFill>
                <a:srgbClr val="00193C"/>
              </a:solidFill>
              <a:latin typeface="Poppins SemiBold"/>
              <a:ea typeface="Poppins SemiBold"/>
              <a:cs typeface="Poppins SemiBold"/>
              <a:sym typeface="Poppins SemiBold"/>
            </a:endParaRPr>
          </a:p>
        </p:txBody>
      </p:sp>
      <p:sp>
        <p:nvSpPr>
          <p:cNvPr id="1096" name="Google Shape;1096;g2cd33c23501_0_704"/>
          <p:cNvSpPr txBox="1"/>
          <p:nvPr/>
        </p:nvSpPr>
        <p:spPr>
          <a:xfrm>
            <a:off x="351174" y="5037098"/>
            <a:ext cx="52638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Enterprise-wide operations, global analysis, AI support via the SaaS console.</a:t>
            </a:r>
            <a:endParaRPr b="0" i="0" sz="1050" u="none" cap="none" strike="noStrike">
              <a:solidFill>
                <a:srgbClr val="00193C"/>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Code search, remediation, and analysis initiated from both SaaS and CLI.</a:t>
            </a:r>
            <a:endParaRPr b="0" i="0" sz="1400" u="none" cap="none" strike="noStrike">
              <a:solidFill>
                <a:srgbClr val="00193C"/>
              </a:solidFill>
              <a:latin typeface="Arial"/>
              <a:ea typeface="Arial"/>
              <a:cs typeface="Arial"/>
              <a:sym typeface="Arial"/>
            </a:endParaRPr>
          </a:p>
        </p:txBody>
      </p:sp>
      <p:sp>
        <p:nvSpPr>
          <p:cNvPr id="1097" name="Google Shape;1097;g2cd33c23501_0_704"/>
          <p:cNvSpPr txBox="1"/>
          <p:nvPr/>
        </p:nvSpPr>
        <p:spPr>
          <a:xfrm>
            <a:off x="6496079" y="5037098"/>
            <a:ext cx="51078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Organizational operations and reporting via a Central Service.</a:t>
            </a:r>
            <a:endParaRPr b="0" i="0" sz="1050" u="none" cap="none" strike="noStrike">
              <a:solidFill>
                <a:srgbClr val="00193C"/>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1800"/>
              <a:buFont typeface="Arial"/>
              <a:buNone/>
            </a:pPr>
            <a:r>
              <a:rPr b="0" i="0" lang="en-US" sz="1050" u="none" cap="none" strike="noStrike">
                <a:solidFill>
                  <a:srgbClr val="00193C"/>
                </a:solidFill>
                <a:latin typeface="Poppins Light"/>
                <a:ea typeface="Poppins Light"/>
                <a:cs typeface="Poppins Light"/>
                <a:sym typeface="Poppins Light"/>
              </a:rPr>
              <a:t>Code search, remediation, and analysis initiated from the CLI.</a:t>
            </a:r>
            <a:endParaRPr b="0" i="0" sz="1400" u="none" cap="none" strike="noStrike">
              <a:solidFill>
                <a:srgbClr val="00193C"/>
              </a:solidFill>
              <a:latin typeface="Arial"/>
              <a:ea typeface="Arial"/>
              <a:cs typeface="Arial"/>
              <a:sym typeface="Arial"/>
            </a:endParaRPr>
          </a:p>
        </p:txBody>
      </p:sp>
      <p:grpSp>
        <p:nvGrpSpPr>
          <p:cNvPr id="1098" name="Google Shape;1098;g2cd33c23501_0_704"/>
          <p:cNvGrpSpPr/>
          <p:nvPr/>
        </p:nvGrpSpPr>
        <p:grpSpPr>
          <a:xfrm>
            <a:off x="4382199" y="1895581"/>
            <a:ext cx="355770" cy="275772"/>
            <a:chOff x="4512884" y="2190891"/>
            <a:chExt cx="531000" cy="411600"/>
          </a:xfrm>
        </p:grpSpPr>
        <p:sp>
          <p:nvSpPr>
            <p:cNvPr id="1099" name="Google Shape;1099;g2cd33c23501_0_704"/>
            <p:cNvSpPr/>
            <p:nvPr/>
          </p:nvSpPr>
          <p:spPr>
            <a:xfrm>
              <a:off x="4512884" y="2190891"/>
              <a:ext cx="531000" cy="411600"/>
            </a:xfrm>
            <a:prstGeom prst="roundRect">
              <a:avLst>
                <a:gd fmla="val 8692" name="adj"/>
              </a:avLst>
            </a:prstGeom>
            <a:solidFill>
              <a:schemeClr val="lt2"/>
            </a:solidFill>
            <a:ln cap="flat" cmpd="sng" w="9525">
              <a:solidFill>
                <a:srgbClr val="5A6B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ingle gear outline" id="1100" name="Google Shape;1100;g2cd33c23501_0_704"/>
            <p:cNvPicPr preferRelativeResize="0"/>
            <p:nvPr/>
          </p:nvPicPr>
          <p:blipFill rotWithShape="1">
            <a:blip r:embed="rId6">
              <a:alphaModFix/>
            </a:blip>
            <a:srcRect b="0" l="0" r="0" t="0"/>
            <a:stretch/>
          </p:blipFill>
          <p:spPr>
            <a:xfrm>
              <a:off x="4572646" y="2190891"/>
              <a:ext cx="411555" cy="411555"/>
            </a:xfrm>
            <a:prstGeom prst="rect">
              <a:avLst/>
            </a:prstGeom>
            <a:noFill/>
            <a:ln>
              <a:noFill/>
            </a:ln>
          </p:spPr>
        </p:pic>
      </p:grpSp>
      <p:grpSp>
        <p:nvGrpSpPr>
          <p:cNvPr id="1101" name="Google Shape;1101;g2cd33c23501_0_704"/>
          <p:cNvGrpSpPr/>
          <p:nvPr/>
        </p:nvGrpSpPr>
        <p:grpSpPr>
          <a:xfrm>
            <a:off x="4382199" y="2389851"/>
            <a:ext cx="355770" cy="275772"/>
            <a:chOff x="4512884" y="2190891"/>
            <a:chExt cx="531000" cy="411600"/>
          </a:xfrm>
        </p:grpSpPr>
        <p:sp>
          <p:nvSpPr>
            <p:cNvPr id="1102" name="Google Shape;1102;g2cd33c23501_0_704"/>
            <p:cNvSpPr/>
            <p:nvPr/>
          </p:nvSpPr>
          <p:spPr>
            <a:xfrm>
              <a:off x="4512884" y="2190891"/>
              <a:ext cx="531000" cy="411600"/>
            </a:xfrm>
            <a:prstGeom prst="roundRect">
              <a:avLst>
                <a:gd fmla="val 8692" name="adj"/>
              </a:avLst>
            </a:prstGeom>
            <a:solidFill>
              <a:schemeClr val="lt2"/>
            </a:solidFill>
            <a:ln cap="flat" cmpd="sng" w="9525">
              <a:solidFill>
                <a:srgbClr val="5A6B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ingle gear outline" id="1103" name="Google Shape;1103;g2cd33c23501_0_704"/>
            <p:cNvPicPr preferRelativeResize="0"/>
            <p:nvPr/>
          </p:nvPicPr>
          <p:blipFill rotWithShape="1">
            <a:blip r:embed="rId6">
              <a:alphaModFix/>
            </a:blip>
            <a:srcRect b="0" l="0" r="0" t="0"/>
            <a:stretch/>
          </p:blipFill>
          <p:spPr>
            <a:xfrm>
              <a:off x="4572646" y="2190891"/>
              <a:ext cx="411555" cy="411555"/>
            </a:xfrm>
            <a:prstGeom prst="rect">
              <a:avLst/>
            </a:prstGeom>
            <a:noFill/>
            <a:ln>
              <a:noFill/>
            </a:ln>
          </p:spPr>
        </p:pic>
      </p:grpSp>
      <p:grpSp>
        <p:nvGrpSpPr>
          <p:cNvPr id="1104" name="Google Shape;1104;g2cd33c23501_0_704"/>
          <p:cNvGrpSpPr/>
          <p:nvPr/>
        </p:nvGrpSpPr>
        <p:grpSpPr>
          <a:xfrm>
            <a:off x="4382199" y="2884121"/>
            <a:ext cx="355770" cy="275772"/>
            <a:chOff x="4512884" y="2190891"/>
            <a:chExt cx="531000" cy="411600"/>
          </a:xfrm>
        </p:grpSpPr>
        <p:sp>
          <p:nvSpPr>
            <p:cNvPr id="1105" name="Google Shape;1105;g2cd33c23501_0_704"/>
            <p:cNvSpPr/>
            <p:nvPr/>
          </p:nvSpPr>
          <p:spPr>
            <a:xfrm>
              <a:off x="4512884" y="2190891"/>
              <a:ext cx="531000" cy="411600"/>
            </a:xfrm>
            <a:prstGeom prst="roundRect">
              <a:avLst>
                <a:gd fmla="val 8692" name="adj"/>
              </a:avLst>
            </a:prstGeom>
            <a:solidFill>
              <a:schemeClr val="lt2"/>
            </a:solidFill>
            <a:ln cap="flat" cmpd="sng" w="9525">
              <a:solidFill>
                <a:srgbClr val="5A6B5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ingle gear outline" id="1106" name="Google Shape;1106;g2cd33c23501_0_704"/>
            <p:cNvPicPr preferRelativeResize="0"/>
            <p:nvPr/>
          </p:nvPicPr>
          <p:blipFill rotWithShape="1">
            <a:blip r:embed="rId6">
              <a:alphaModFix/>
            </a:blip>
            <a:srcRect b="0" l="0" r="0" t="0"/>
            <a:stretch/>
          </p:blipFill>
          <p:spPr>
            <a:xfrm>
              <a:off x="4572646" y="2190891"/>
              <a:ext cx="411555" cy="411555"/>
            </a:xfrm>
            <a:prstGeom prst="rect">
              <a:avLst/>
            </a:prstGeom>
            <a:noFill/>
            <a:ln>
              <a:noFill/>
            </a:ln>
          </p:spPr>
        </p:pic>
      </p:grpSp>
      <p:cxnSp>
        <p:nvCxnSpPr>
          <p:cNvPr id="1107" name="Google Shape;1107;g2cd33c23501_0_704"/>
          <p:cNvCxnSpPr/>
          <p:nvPr/>
        </p:nvCxnSpPr>
        <p:spPr>
          <a:xfrm>
            <a:off x="3853078" y="2556085"/>
            <a:ext cx="465300" cy="0"/>
          </a:xfrm>
          <a:prstGeom prst="straightConnector1">
            <a:avLst/>
          </a:prstGeom>
          <a:noFill/>
          <a:ln cap="flat" cmpd="sng" w="9525">
            <a:solidFill>
              <a:srgbClr val="00173B"/>
            </a:solidFill>
            <a:prstDash val="solid"/>
            <a:round/>
            <a:headEnd len="sm" w="sm" type="none"/>
            <a:tailEnd len="sm" w="sm" type="none"/>
          </a:ln>
        </p:spPr>
      </p:cxnSp>
      <p:cxnSp>
        <p:nvCxnSpPr>
          <p:cNvPr id="1108" name="Google Shape;1108;g2cd33c23501_0_704"/>
          <p:cNvCxnSpPr/>
          <p:nvPr/>
        </p:nvCxnSpPr>
        <p:spPr>
          <a:xfrm flipH="1" rot="10800000">
            <a:off x="3853078" y="2091989"/>
            <a:ext cx="465300" cy="244800"/>
          </a:xfrm>
          <a:prstGeom prst="straightConnector1">
            <a:avLst/>
          </a:prstGeom>
          <a:noFill/>
          <a:ln cap="flat" cmpd="sng" w="9525">
            <a:solidFill>
              <a:srgbClr val="00173B"/>
            </a:solidFill>
            <a:prstDash val="solid"/>
            <a:round/>
            <a:headEnd len="sm" w="sm" type="none"/>
            <a:tailEnd len="sm" w="sm" type="none"/>
          </a:ln>
        </p:spPr>
      </p:cxnSp>
      <p:cxnSp>
        <p:nvCxnSpPr>
          <p:cNvPr id="1109" name="Google Shape;1109;g2cd33c23501_0_704"/>
          <p:cNvCxnSpPr/>
          <p:nvPr/>
        </p:nvCxnSpPr>
        <p:spPr>
          <a:xfrm>
            <a:off x="3853078" y="2754886"/>
            <a:ext cx="465300" cy="244800"/>
          </a:xfrm>
          <a:prstGeom prst="straightConnector1">
            <a:avLst/>
          </a:prstGeom>
          <a:noFill/>
          <a:ln cap="flat" cmpd="sng" w="9525">
            <a:solidFill>
              <a:srgbClr val="00173B"/>
            </a:solidFill>
            <a:prstDash val="solid"/>
            <a:round/>
            <a:headEnd len="sm" w="sm" type="none"/>
            <a:tailEnd len="sm" w="sm" type="none"/>
          </a:ln>
        </p:spPr>
      </p:cxnSp>
      <p:sp>
        <p:nvSpPr>
          <p:cNvPr id="1110" name="Google Shape;1110;g2cd33c23501_0_704"/>
          <p:cNvSpPr txBox="1"/>
          <p:nvPr/>
        </p:nvSpPr>
        <p:spPr>
          <a:xfrm>
            <a:off x="4894185" y="2273858"/>
            <a:ext cx="10410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900" u="none" cap="none" strike="noStrike">
                <a:solidFill>
                  <a:schemeClr val="dk2"/>
                </a:solidFill>
                <a:latin typeface="Poppins Light"/>
                <a:ea typeface="Poppins Light"/>
                <a:cs typeface="Poppins Light"/>
                <a:sym typeface="Poppins Light"/>
              </a:rPr>
              <a:t>SaaS-driven code changes and analysis</a:t>
            </a:r>
            <a:endParaRPr b="0" i="0" sz="1100" u="none" cap="none" strike="noStrike">
              <a:solidFill>
                <a:schemeClr val="dk2"/>
              </a:solidFill>
              <a:latin typeface="Arial"/>
              <a:ea typeface="Arial"/>
              <a:cs typeface="Arial"/>
              <a:sym typeface="Arial"/>
            </a:endParaRPr>
          </a:p>
        </p:txBody>
      </p:sp>
      <p:sp>
        <p:nvSpPr>
          <p:cNvPr id="1111" name="Google Shape;1111;g2cd33c23501_0_704"/>
          <p:cNvSpPr txBox="1"/>
          <p:nvPr/>
        </p:nvSpPr>
        <p:spPr>
          <a:xfrm>
            <a:off x="4894185" y="3901619"/>
            <a:ext cx="10410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900" u="none" cap="none" strike="noStrike">
                <a:solidFill>
                  <a:schemeClr val="dk2"/>
                </a:solidFill>
                <a:latin typeface="Poppins Light"/>
                <a:ea typeface="Poppins Light"/>
                <a:cs typeface="Poppins Light"/>
                <a:sym typeface="Poppins Light"/>
              </a:rPr>
              <a:t>CLI-driven code changes and analysis</a:t>
            </a:r>
            <a:endParaRPr b="0" i="0" sz="1100" u="none" cap="none" strike="noStrike">
              <a:solidFill>
                <a:schemeClr val="dk2"/>
              </a:solidFill>
              <a:latin typeface="Arial"/>
              <a:ea typeface="Arial"/>
              <a:cs typeface="Arial"/>
              <a:sym typeface="Arial"/>
            </a:endParaRPr>
          </a:p>
        </p:txBody>
      </p:sp>
      <p:sp>
        <p:nvSpPr>
          <p:cNvPr id="1112" name="Google Shape;1112;g2cd33c23501_0_704"/>
          <p:cNvSpPr txBox="1"/>
          <p:nvPr/>
        </p:nvSpPr>
        <p:spPr>
          <a:xfrm>
            <a:off x="10873744" y="3901619"/>
            <a:ext cx="1041000" cy="507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900" u="none" cap="none" strike="noStrike">
                <a:solidFill>
                  <a:schemeClr val="dk2"/>
                </a:solidFill>
                <a:latin typeface="Poppins Light"/>
                <a:ea typeface="Poppins Light"/>
                <a:cs typeface="Poppins Light"/>
                <a:sym typeface="Poppins Light"/>
              </a:rPr>
              <a:t>CLI-driven code changes and analysis</a:t>
            </a:r>
            <a:endParaRPr b="0" i="0" sz="1100" u="none" cap="none" strike="noStrike">
              <a:solidFill>
                <a:schemeClr val="dk2"/>
              </a:solidFill>
              <a:latin typeface="Arial"/>
              <a:ea typeface="Arial"/>
              <a:cs typeface="Arial"/>
              <a:sym typeface="Arial"/>
            </a:endParaRPr>
          </a:p>
        </p:txBody>
      </p:sp>
      <p:grpSp>
        <p:nvGrpSpPr>
          <p:cNvPr id="1113" name="Google Shape;1113;g2cd33c23501_0_704"/>
          <p:cNvGrpSpPr/>
          <p:nvPr/>
        </p:nvGrpSpPr>
        <p:grpSpPr>
          <a:xfrm>
            <a:off x="2254140" y="2089743"/>
            <a:ext cx="1462428" cy="941346"/>
            <a:chOff x="624922" y="768573"/>
            <a:chExt cx="5940000" cy="3823500"/>
          </a:xfrm>
        </p:grpSpPr>
        <p:sp>
          <p:nvSpPr>
            <p:cNvPr id="1114" name="Google Shape;1114;g2cd33c23501_0_704"/>
            <p:cNvSpPr/>
            <p:nvPr/>
          </p:nvSpPr>
          <p:spPr>
            <a:xfrm>
              <a:off x="624922" y="768573"/>
              <a:ext cx="5940000" cy="3823500"/>
            </a:xfrm>
            <a:prstGeom prst="roundRect">
              <a:avLst>
                <a:gd fmla="val 78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15" name="Google Shape;1115;g2cd33c23501_0_704"/>
            <p:cNvPicPr preferRelativeResize="0"/>
            <p:nvPr/>
          </p:nvPicPr>
          <p:blipFill rotWithShape="1">
            <a:blip r:embed="rId7">
              <a:alphaModFix/>
            </a:blip>
            <a:srcRect b="30867" l="0" r="0" t="0"/>
            <a:stretch/>
          </p:blipFill>
          <p:spPr>
            <a:xfrm>
              <a:off x="624922" y="768573"/>
              <a:ext cx="5939989" cy="3786284"/>
            </a:xfrm>
            <a:prstGeom prst="rect">
              <a:avLst/>
            </a:prstGeom>
            <a:noFill/>
            <a:ln>
              <a:noFill/>
            </a:ln>
          </p:spPr>
        </p:pic>
      </p:grpSp>
      <p:cxnSp>
        <p:nvCxnSpPr>
          <p:cNvPr id="1116" name="Google Shape;1116;g2cd33c23501_0_704"/>
          <p:cNvCxnSpPr/>
          <p:nvPr/>
        </p:nvCxnSpPr>
        <p:spPr>
          <a:xfrm>
            <a:off x="6341717" y="1429543"/>
            <a:ext cx="0" cy="4974900"/>
          </a:xfrm>
          <a:prstGeom prst="straightConnector1">
            <a:avLst/>
          </a:prstGeom>
          <a:noFill/>
          <a:ln cap="flat" cmpd="sng" w="9525">
            <a:solidFill>
              <a:srgbClr val="A6A6A6">
                <a:alpha val="40000"/>
              </a:srgbClr>
            </a:solidFill>
            <a:prstDash val="solid"/>
            <a:round/>
            <a:headEnd len="sm" w="sm" type="none"/>
            <a:tailEnd len="sm" w="sm" type="none"/>
          </a:ln>
        </p:spPr>
      </p:cxnSp>
      <p:cxnSp>
        <p:nvCxnSpPr>
          <p:cNvPr id="1117" name="Google Shape;1117;g2cd33c23501_0_704"/>
          <p:cNvCxnSpPr/>
          <p:nvPr/>
        </p:nvCxnSpPr>
        <p:spPr>
          <a:xfrm rot="10800000">
            <a:off x="-72300" y="1430844"/>
            <a:ext cx="12264300" cy="0"/>
          </a:xfrm>
          <a:prstGeom prst="straightConnector1">
            <a:avLst/>
          </a:prstGeom>
          <a:noFill/>
          <a:ln cap="flat" cmpd="sng" w="9525">
            <a:solidFill>
              <a:srgbClr val="A5A5A5">
                <a:alpha val="40000"/>
              </a:srgbClr>
            </a:solidFill>
            <a:prstDash val="solid"/>
            <a:miter lim="800000"/>
            <a:headEnd len="sm" w="sm" type="none"/>
            <a:tailEnd len="sm" w="sm" type="none"/>
          </a:ln>
        </p:spPr>
      </p:cxnSp>
      <p:sp>
        <p:nvSpPr>
          <p:cNvPr id="1118" name="Google Shape;1118;g2cd33c23501_0_704"/>
          <p:cNvSpPr txBox="1"/>
          <p:nvPr/>
        </p:nvSpPr>
        <p:spPr>
          <a:xfrm>
            <a:off x="830294" y="5750005"/>
            <a:ext cx="4421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600" u="none" cap="none" strike="noStrike">
                <a:solidFill>
                  <a:schemeClr val="dk2"/>
                </a:solidFill>
                <a:latin typeface="Poppins SemiBold"/>
                <a:ea typeface="Poppins SemiBold"/>
                <a:cs typeface="Poppins SemiBold"/>
                <a:sym typeface="Poppins SemiBold"/>
              </a:rPr>
              <a:t>TRY MODERNE: app.moderne.io</a:t>
            </a:r>
            <a:endParaRPr b="1" i="0" sz="1800" u="none" cap="none" strike="noStrike">
              <a:solidFill>
                <a:schemeClr val="dk2"/>
              </a:solidFill>
              <a:latin typeface="Poppins SemiBold"/>
              <a:ea typeface="Poppins SemiBold"/>
              <a:cs typeface="Poppins SemiBold"/>
              <a:sym typeface="Poppins SemiBold"/>
            </a:endParaRPr>
          </a:p>
        </p:txBody>
      </p:sp>
      <p:sp>
        <p:nvSpPr>
          <p:cNvPr id="1119" name="Google Shape;1119;g2cd33c23501_0_704"/>
          <p:cNvSpPr txBox="1"/>
          <p:nvPr/>
        </p:nvSpPr>
        <p:spPr>
          <a:xfrm>
            <a:off x="6811994" y="5750005"/>
            <a:ext cx="4421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600" u="none" cap="none" strike="noStrike">
                <a:solidFill>
                  <a:schemeClr val="dk2"/>
                </a:solidFill>
                <a:latin typeface="Poppins SemiBold"/>
                <a:ea typeface="Poppins SemiBold"/>
                <a:cs typeface="Poppins SemiBold"/>
                <a:sym typeface="Poppins SemiBold"/>
              </a:rPr>
              <a:t>LEARN MORE: moderne.io/contact-us</a:t>
            </a:r>
            <a:endParaRPr b="1" i="0" sz="1800" u="none" cap="none" strike="noStrike">
              <a:solidFill>
                <a:schemeClr val="dk2"/>
              </a:solidFill>
              <a:latin typeface="Poppins SemiBold"/>
              <a:ea typeface="Poppins SemiBold"/>
              <a:cs typeface="Poppins SemiBold"/>
              <a:sym typeface="Poppi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g2cd33c23501_0_1857"/>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solidFill>
                  <a:srgbClr val="05052E"/>
                </a:solidFill>
              </a:rPr>
              <a:t>‹#›</a:t>
            </a:fld>
            <a:endParaRPr>
              <a:solidFill>
                <a:srgbClr val="05052E"/>
              </a:solidFill>
            </a:endParaRPr>
          </a:p>
        </p:txBody>
      </p:sp>
      <p:sp>
        <p:nvSpPr>
          <p:cNvPr id="1126" name="Google Shape;1126;g2cd33c23501_0_1857"/>
          <p:cNvSpPr txBox="1"/>
          <p:nvPr>
            <p:ph idx="1" type="body"/>
          </p:nvPr>
        </p:nvSpPr>
        <p:spPr>
          <a:xfrm>
            <a:off x="6825863" y="1930870"/>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000" u="sng">
                <a:solidFill>
                  <a:schemeClr val="hlink"/>
                </a:solidFill>
                <a:hlinkClick r:id="rId3"/>
              </a:rPr>
              <a:t>Data tables</a:t>
            </a:r>
            <a:endParaRPr sz="3000"/>
          </a:p>
        </p:txBody>
      </p:sp>
      <p:sp>
        <p:nvSpPr>
          <p:cNvPr id="1127" name="Google Shape;1127;g2cd33c23501_0_1857"/>
          <p:cNvSpPr txBox="1"/>
          <p:nvPr>
            <p:ph idx="2" type="body"/>
          </p:nvPr>
        </p:nvSpPr>
        <p:spPr>
          <a:xfrm>
            <a:off x="6825863" y="1696129"/>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t>Extract data across projects</a:t>
            </a:r>
            <a:endParaRPr/>
          </a:p>
        </p:txBody>
      </p:sp>
      <p:sp>
        <p:nvSpPr>
          <p:cNvPr id="1128" name="Google Shape;1128;g2cd33c23501_0_1857"/>
          <p:cNvSpPr txBox="1"/>
          <p:nvPr>
            <p:ph idx="3" type="body"/>
          </p:nvPr>
        </p:nvSpPr>
        <p:spPr>
          <a:xfrm>
            <a:off x="6825863" y="3002163"/>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000" u="sng">
                <a:solidFill>
                  <a:schemeClr val="hlink"/>
                </a:solidFill>
                <a:hlinkClick r:id="rId4"/>
              </a:rPr>
              <a:t>Visualizations</a:t>
            </a:r>
            <a:endParaRPr sz="3000"/>
          </a:p>
        </p:txBody>
      </p:sp>
      <p:sp>
        <p:nvSpPr>
          <p:cNvPr id="1129" name="Google Shape;1129;g2cd33c23501_0_1857"/>
          <p:cNvSpPr txBox="1"/>
          <p:nvPr>
            <p:ph idx="4" type="body"/>
          </p:nvPr>
        </p:nvSpPr>
        <p:spPr>
          <a:xfrm>
            <a:off x="6825863" y="2767422"/>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t>Chart outcome of recipe runs</a:t>
            </a:r>
            <a:endParaRPr/>
          </a:p>
        </p:txBody>
      </p:sp>
      <p:sp>
        <p:nvSpPr>
          <p:cNvPr id="1130" name="Google Shape;1130;g2cd33c23501_0_1857"/>
          <p:cNvSpPr txBox="1"/>
          <p:nvPr>
            <p:ph idx="5" type="body"/>
          </p:nvPr>
        </p:nvSpPr>
        <p:spPr>
          <a:xfrm>
            <a:off x="6825863" y="4088950"/>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000" u="sng">
                <a:solidFill>
                  <a:schemeClr val="hlink"/>
                </a:solidFill>
                <a:hlinkClick r:id="rId5"/>
              </a:rPr>
              <a:t>Devcenter</a:t>
            </a:r>
            <a:endParaRPr sz="3000"/>
          </a:p>
        </p:txBody>
      </p:sp>
      <p:sp>
        <p:nvSpPr>
          <p:cNvPr id="1131" name="Google Shape;1131;g2cd33c23501_0_1857"/>
          <p:cNvSpPr txBox="1"/>
          <p:nvPr>
            <p:ph idx="6" type="body"/>
          </p:nvPr>
        </p:nvSpPr>
        <p:spPr>
          <a:xfrm>
            <a:off x="6825863" y="3854209"/>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t>Track </a:t>
            </a:r>
            <a:r>
              <a:rPr lang="en-US"/>
              <a:t>progress</a:t>
            </a:r>
            <a:r>
              <a:rPr lang="en-US"/>
              <a:t> towards goals</a:t>
            </a:r>
            <a:endParaRPr/>
          </a:p>
        </p:txBody>
      </p:sp>
      <p:sp>
        <p:nvSpPr>
          <p:cNvPr id="1132" name="Google Shape;1132;g2cd33c23501_0_1857"/>
          <p:cNvSpPr txBox="1"/>
          <p:nvPr>
            <p:ph idx="7" type="body"/>
          </p:nvPr>
        </p:nvSpPr>
        <p:spPr>
          <a:xfrm>
            <a:off x="6825863" y="5227344"/>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3000" u="sng">
                <a:solidFill>
                  <a:schemeClr val="hlink"/>
                </a:solidFill>
                <a:hlinkClick r:id="rId6"/>
              </a:rPr>
              <a:t>Moderne CLI</a:t>
            </a:r>
            <a:endParaRPr sz="3000"/>
          </a:p>
        </p:txBody>
      </p:sp>
      <p:sp>
        <p:nvSpPr>
          <p:cNvPr id="1133" name="Google Shape;1133;g2cd33c23501_0_1857"/>
          <p:cNvSpPr txBox="1"/>
          <p:nvPr>
            <p:ph idx="8" type="body"/>
          </p:nvPr>
        </p:nvSpPr>
        <p:spPr>
          <a:xfrm>
            <a:off x="6825863" y="4992603"/>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t>Requires license for non OSS projects</a:t>
            </a:r>
            <a:endParaRPr/>
          </a:p>
        </p:txBody>
      </p:sp>
      <p:sp>
        <p:nvSpPr>
          <p:cNvPr id="1134" name="Google Shape;1134;g2cd33c23501_0_1857"/>
          <p:cNvSpPr txBox="1"/>
          <p:nvPr>
            <p:ph idx="9"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Moderne specific</a:t>
            </a:r>
            <a:endParaRPr/>
          </a:p>
        </p:txBody>
      </p:sp>
      <p:sp>
        <p:nvSpPr>
          <p:cNvPr id="1135" name="Google Shape;1135;g2cd33c23501_0_1857"/>
          <p:cNvSpPr txBox="1"/>
          <p:nvPr>
            <p:ph idx="13" type="body"/>
          </p:nvPr>
        </p:nvSpPr>
        <p:spPr>
          <a:xfrm>
            <a:off x="523875" y="1962075"/>
            <a:ext cx="5471700" cy="23361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rPr lang="en-US" u="sng">
                <a:hlinkClick r:id="rId7"/>
              </a:rPr>
              <a:t>Running your first recipe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hlinkClick r:id="rId8"/>
              </a:rPr>
              <a:t>Recipe builder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cd33c23501_0_39"/>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4" name="Google Shape;534;g2cd33c23501_0_39"/>
          <p:cNvSpPr txBox="1"/>
          <p:nvPr>
            <p:ph idx="1" type="body"/>
          </p:nvPr>
        </p:nvSpPr>
        <p:spPr>
          <a:xfrm>
            <a:off x="2348101" y="3075909"/>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Who here has used OpenRewrite?</a:t>
            </a:r>
            <a:endParaRPr/>
          </a:p>
        </p:txBody>
      </p:sp>
      <p:pic>
        <p:nvPicPr>
          <p:cNvPr id="535" name="Google Shape;535;g2cd33c23501_0_39"/>
          <p:cNvPicPr preferRelativeResize="0"/>
          <p:nvPr/>
        </p:nvPicPr>
        <p:blipFill>
          <a:blip r:embed="rId3">
            <a:alphaModFix/>
          </a:blip>
          <a:stretch>
            <a:fillRect/>
          </a:stretch>
        </p:blipFill>
        <p:spPr>
          <a:xfrm>
            <a:off x="5124663" y="1032675"/>
            <a:ext cx="1942675" cy="1942675"/>
          </a:xfrm>
          <a:prstGeom prst="rect">
            <a:avLst/>
          </a:prstGeom>
          <a:noFill/>
          <a:ln>
            <a:noFill/>
          </a:ln>
        </p:spPr>
      </p:pic>
      <p:pic>
        <p:nvPicPr>
          <p:cNvPr id="536" name="Google Shape;536;g2cd33c23501_0_39"/>
          <p:cNvPicPr preferRelativeResize="0"/>
          <p:nvPr/>
        </p:nvPicPr>
        <p:blipFill>
          <a:blip r:embed="rId4">
            <a:alphaModFix/>
          </a:blip>
          <a:stretch>
            <a:fillRect/>
          </a:stretch>
        </p:blipFill>
        <p:spPr>
          <a:xfrm>
            <a:off x="9117275" y="3628325"/>
            <a:ext cx="3074715" cy="27711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2cd33c23501_0_1383"/>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2" name="Google Shape;1142;g2cd33c23501_0_1383"/>
          <p:cNvSpPr txBox="1"/>
          <p:nvPr>
            <p:ph idx="1" type="body"/>
          </p:nvPr>
        </p:nvSpPr>
        <p:spPr>
          <a:xfrm>
            <a:off x="3088353" y="2964424"/>
            <a:ext cx="5943000" cy="19161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sz="3000"/>
              <a:t>Where to go from here</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2cd33c23501_0_1389"/>
          <p:cNvSpPr txBox="1"/>
          <p:nvPr>
            <p:ph idx="12" type="sldNum"/>
          </p:nvPr>
        </p:nvSpPr>
        <p:spPr>
          <a:xfrm>
            <a:off x="8929590" y="6422855"/>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200">
                <a:solidFill>
                  <a:srgbClr val="88898F"/>
                </a:solidFill>
              </a:rPr>
              <a:t>‹#›</a:t>
            </a:fld>
            <a:endParaRPr sz="1200">
              <a:solidFill>
                <a:srgbClr val="88898F"/>
              </a:solidFill>
            </a:endParaRPr>
          </a:p>
        </p:txBody>
      </p:sp>
      <p:sp>
        <p:nvSpPr>
          <p:cNvPr id="1149" name="Google Shape;1149;g2cd33c23501_0_1389"/>
          <p:cNvSpPr txBox="1"/>
          <p:nvPr>
            <p:ph idx="1" type="body"/>
          </p:nvPr>
        </p:nvSpPr>
        <p:spPr>
          <a:xfrm>
            <a:off x="838200" y="1690687"/>
            <a:ext cx="3433500" cy="61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run recipes</a:t>
            </a:r>
            <a:endParaRPr/>
          </a:p>
        </p:txBody>
      </p:sp>
      <p:sp>
        <p:nvSpPr>
          <p:cNvPr id="1150" name="Google Shape;1150;g2cd33c23501_0_1389"/>
          <p:cNvSpPr txBox="1"/>
          <p:nvPr>
            <p:ph idx="2" type="body"/>
          </p:nvPr>
        </p:nvSpPr>
        <p:spPr>
          <a:xfrm>
            <a:off x="838200" y="2408887"/>
            <a:ext cx="3433500" cy="358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chemeClr val="hlink"/>
                </a:solidFill>
                <a:hlinkClick r:id="rId3"/>
              </a:rPr>
              <a:t>Instructions</a:t>
            </a:r>
            <a:endParaRPr/>
          </a:p>
          <a:p>
            <a:pPr indent="0" lvl="0" marL="0" rtl="0" algn="l">
              <a:spcBef>
                <a:spcPts val="1000"/>
              </a:spcBef>
              <a:spcAft>
                <a:spcPts val="0"/>
              </a:spcAft>
              <a:buNone/>
            </a:pPr>
            <a:r>
              <a:rPr lang="en-US" u="sng">
                <a:solidFill>
                  <a:schemeClr val="hlink"/>
                </a:solidFill>
                <a:hlinkClick r:id="rId4"/>
              </a:rPr>
              <a:t>Recipe catalog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solidFill>
                  <a:schemeClr val="hlink"/>
                </a:solidFill>
                <a:hlinkClick r:id="rId5"/>
              </a:rPr>
              <a:t>Migrate Spring Boot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Maintain OSS projects</a:t>
            </a:r>
            <a:endParaRPr/>
          </a:p>
          <a:p>
            <a:pPr indent="457200" lvl="0" marL="0" rtl="0" algn="l">
              <a:spcBef>
                <a:spcPts val="1000"/>
              </a:spcBef>
              <a:spcAft>
                <a:spcPts val="0"/>
              </a:spcAft>
              <a:buNone/>
            </a:pPr>
            <a:r>
              <a:rPr lang="en-US" u="sng">
                <a:solidFill>
                  <a:schemeClr val="hlink"/>
                </a:solidFill>
                <a:hlinkClick r:id="rId6"/>
              </a:rPr>
              <a:t>app.moderne.io/</a:t>
            </a:r>
            <a:br>
              <a:rPr lang="en-US" u="sng">
                <a:solidFill>
                  <a:schemeClr val="hlink"/>
                </a:solidFill>
                <a:hlinkClick r:id="rId7"/>
              </a:rPr>
            </a:br>
            <a:r>
              <a:rPr lang="en-US" u="sng">
                <a:solidFill>
                  <a:schemeClr val="hlink"/>
                </a:solidFill>
                <a:hlinkClick r:id="rId8"/>
              </a:rPr>
              <a:t>devcenter</a:t>
            </a:r>
            <a:endParaRPr/>
          </a:p>
        </p:txBody>
      </p:sp>
      <p:sp>
        <p:nvSpPr>
          <p:cNvPr id="1151" name="Google Shape;1151;g2cd33c23501_0_1389"/>
          <p:cNvSpPr txBox="1"/>
          <p:nvPr>
            <p:ph idx="3" type="body"/>
          </p:nvPr>
        </p:nvSpPr>
        <p:spPr>
          <a:xfrm>
            <a:off x="4379260" y="1690687"/>
            <a:ext cx="3433500" cy="61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Learn more</a:t>
            </a:r>
            <a:endParaRPr/>
          </a:p>
        </p:txBody>
      </p:sp>
      <p:sp>
        <p:nvSpPr>
          <p:cNvPr id="1152" name="Google Shape;1152;g2cd33c23501_0_1389"/>
          <p:cNvSpPr txBox="1"/>
          <p:nvPr>
            <p:ph idx="4" type="body"/>
          </p:nvPr>
        </p:nvSpPr>
        <p:spPr>
          <a:xfrm>
            <a:off x="4379260" y="2408887"/>
            <a:ext cx="3433500" cy="358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Concepts</a:t>
            </a:r>
            <a:endParaRPr/>
          </a:p>
          <a:p>
            <a:pPr indent="457200" lvl="0" marL="0" rtl="0" algn="l">
              <a:spcBef>
                <a:spcPts val="1000"/>
              </a:spcBef>
              <a:spcAft>
                <a:spcPts val="0"/>
              </a:spcAft>
              <a:buNone/>
            </a:pPr>
            <a:r>
              <a:rPr lang="en-US" u="sng">
                <a:solidFill>
                  <a:schemeClr val="hlink"/>
                </a:solidFill>
                <a:hlinkClick r:id="rId9"/>
              </a:rPr>
              <a:t>docs.openrewrite.org/concepts-explanations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Write recipes</a:t>
            </a:r>
            <a:endParaRPr/>
          </a:p>
          <a:p>
            <a:pPr indent="457200" lvl="0" marL="0" rtl="0" algn="l">
              <a:spcBef>
                <a:spcPts val="1000"/>
              </a:spcBef>
              <a:spcAft>
                <a:spcPts val="0"/>
              </a:spcAft>
              <a:buNone/>
            </a:pPr>
            <a:r>
              <a:rPr lang="en-US" u="sng">
                <a:solidFill>
                  <a:schemeClr val="hlink"/>
                </a:solidFill>
                <a:hlinkClick r:id="rId10"/>
              </a:rPr>
              <a:t>docs.openrewrite.org/authoring-recipes</a:t>
            </a:r>
            <a:endParaRPr/>
          </a:p>
        </p:txBody>
      </p:sp>
      <p:sp>
        <p:nvSpPr>
          <p:cNvPr id="1153" name="Google Shape;1153;g2cd33c23501_0_1389"/>
          <p:cNvSpPr txBox="1"/>
          <p:nvPr>
            <p:ph idx="5" type="body"/>
          </p:nvPr>
        </p:nvSpPr>
        <p:spPr>
          <a:xfrm>
            <a:off x="7920319" y="1690687"/>
            <a:ext cx="3433500" cy="618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Get involved</a:t>
            </a:r>
            <a:endParaRPr/>
          </a:p>
        </p:txBody>
      </p:sp>
      <p:sp>
        <p:nvSpPr>
          <p:cNvPr id="1154" name="Google Shape;1154;g2cd33c23501_0_1389"/>
          <p:cNvSpPr txBox="1"/>
          <p:nvPr>
            <p:ph type="title"/>
          </p:nvPr>
        </p:nvSpPr>
        <p:spPr>
          <a:xfrm>
            <a:off x="838200" y="499424"/>
            <a:ext cx="10515600" cy="1091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Dive into topics</a:t>
            </a:r>
            <a:endParaRPr/>
          </a:p>
        </p:txBody>
      </p:sp>
      <p:sp>
        <p:nvSpPr>
          <p:cNvPr id="1155" name="Google Shape;1155;g2cd33c23501_0_1389"/>
          <p:cNvSpPr txBox="1"/>
          <p:nvPr>
            <p:ph idx="6" type="body"/>
          </p:nvPr>
        </p:nvSpPr>
        <p:spPr>
          <a:xfrm>
            <a:off x="7920319" y="2408887"/>
            <a:ext cx="3433500" cy="358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chemeClr val="hlink"/>
                </a:solidFill>
                <a:hlinkClick r:id="rId11"/>
              </a:rPr>
              <a:t>Join our Slack</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Browse </a:t>
            </a:r>
            <a:r>
              <a:rPr lang="en-US" u="sng">
                <a:solidFill>
                  <a:schemeClr val="hlink"/>
                </a:solidFill>
                <a:hlinkClick r:id="rId12"/>
              </a:rPr>
              <a:t>good first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Community office hours</a:t>
            </a:r>
            <a:endParaRPr/>
          </a:p>
          <a:p>
            <a:pPr indent="457200" lvl="0" marL="0" rtl="0" algn="l">
              <a:spcBef>
                <a:spcPts val="1000"/>
              </a:spcBef>
              <a:spcAft>
                <a:spcPts val="0"/>
              </a:spcAft>
              <a:buNone/>
            </a:pPr>
            <a:r>
              <a:rPr lang="en-US" u="sng">
                <a:solidFill>
                  <a:schemeClr val="hlink"/>
                </a:solidFill>
                <a:hlinkClick r:id="rId13"/>
              </a:rPr>
              <a:t>docs.moderne.io/user-documentation</a:t>
            </a:r>
            <a:endParaRPr/>
          </a:p>
        </p:txBody>
      </p:sp>
      <p:pic>
        <p:nvPicPr>
          <p:cNvPr id="1156" name="Google Shape;1156;g2cd33c23501_0_1389"/>
          <p:cNvPicPr preferRelativeResize="0"/>
          <p:nvPr/>
        </p:nvPicPr>
        <p:blipFill rotWithShape="1">
          <a:blip r:embed="rId14">
            <a:alphaModFix/>
          </a:blip>
          <a:srcRect b="0" l="0" r="0" t="0"/>
          <a:stretch/>
        </p:blipFill>
        <p:spPr>
          <a:xfrm>
            <a:off x="10617251" y="2308981"/>
            <a:ext cx="598776" cy="5987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cd33c23501_0_172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3" name="Google Shape;1163;g2cd33c23501_0_1725"/>
          <p:cNvSpPr txBox="1"/>
          <p:nvPr>
            <p:ph idx="1" type="body"/>
          </p:nvPr>
        </p:nvSpPr>
        <p:spPr>
          <a:xfrm>
            <a:off x="1486650" y="3075900"/>
            <a:ext cx="9218700" cy="706200"/>
          </a:xfrm>
          <a:prstGeom prst="rect">
            <a:avLst/>
          </a:prstGeom>
        </p:spPr>
        <p:txBody>
          <a:bodyPr anchorCtr="0" anchor="ctr" bIns="0" lIns="0" spcFirstLastPara="1" rIns="0" wrap="square" tIns="0">
            <a:normAutofit fontScale="77500" lnSpcReduction="20000"/>
          </a:bodyPr>
          <a:lstStyle/>
          <a:p>
            <a:pPr indent="0" lvl="0" marL="0" rtl="0" algn="l">
              <a:spcBef>
                <a:spcPts val="1000"/>
              </a:spcBef>
              <a:spcAft>
                <a:spcPts val="0"/>
              </a:spcAft>
              <a:buNone/>
            </a:pPr>
            <a:r>
              <a:rPr lang="en-US"/>
              <a:t>Create your own Rewrite recipe module through</a:t>
            </a:r>
            <a:endParaRPr/>
          </a:p>
          <a:p>
            <a:pPr indent="0" lvl="0" marL="0" rtl="0" algn="l">
              <a:spcBef>
                <a:spcPts val="1000"/>
              </a:spcBef>
              <a:spcAft>
                <a:spcPts val="0"/>
              </a:spcAft>
              <a:buNone/>
            </a:pPr>
            <a:r>
              <a:rPr lang="en-US" u="sng">
                <a:solidFill>
                  <a:schemeClr val="hlink"/>
                </a:solidFill>
                <a:hlinkClick r:id="rId3"/>
              </a:rPr>
              <a:t>github.com/moderneinc/rewrite-recipe-starter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g2cd752b5a14_1_9"/>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170" name="Google Shape;1170;g2cd752b5a14_1_9"/>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Prerequisites</a:t>
            </a:r>
            <a:endParaRPr/>
          </a:p>
        </p:txBody>
      </p:sp>
      <p:sp>
        <p:nvSpPr>
          <p:cNvPr id="1171" name="Google Shape;1171;g2cd752b5a14_1_9"/>
          <p:cNvSpPr txBox="1"/>
          <p:nvPr/>
        </p:nvSpPr>
        <p:spPr>
          <a:xfrm>
            <a:off x="523875" y="1163575"/>
            <a:ext cx="100695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IntelliJ 2024.1+ ultimate (ideally)</a:t>
            </a:r>
            <a:endParaRPr sz="1800">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Java 8 JDK, or 11, 17, 21</a:t>
            </a:r>
            <a:endParaRPr sz="1800">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Maven 3.2+ or Gradle 4.10+</a:t>
            </a:r>
            <a:endParaRPr sz="1800">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AutoNum type="arabicPeriod"/>
            </a:pPr>
            <a:r>
              <a:rPr lang="en-US" sz="1800" u="sng">
                <a:solidFill>
                  <a:schemeClr val="hlink"/>
                </a:solidFill>
                <a:latin typeface="Poppins"/>
                <a:ea typeface="Poppins"/>
                <a:cs typeface="Poppins"/>
                <a:sym typeface="Poppins"/>
                <a:hlinkClick r:id="rId3"/>
              </a:rPr>
              <a:t>github.com/moderneinc/rewrite-recipe-starter</a:t>
            </a:r>
            <a:endParaRPr sz="1800">
              <a:solidFill>
                <a:schemeClr val="dk1"/>
              </a:solidFill>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g2cd752b5a14_1_0"/>
          <p:cNvSpPr txBox="1"/>
          <p:nvPr/>
        </p:nvSpPr>
        <p:spPr>
          <a:xfrm>
            <a:off x="523875" y="1163575"/>
            <a:ext cx="10069500" cy="42021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Replace `log.warning(“message”)` with `log.error(“</a:t>
            </a:r>
            <a:r>
              <a:rPr lang="en-US" sz="1800">
                <a:solidFill>
                  <a:schemeClr val="dk1"/>
                </a:solidFill>
                <a:latin typeface="Poppins"/>
                <a:ea typeface="Poppins"/>
                <a:cs typeface="Poppins"/>
                <a:sym typeface="Poppins"/>
              </a:rPr>
              <a:t>message</a:t>
            </a:r>
            <a:r>
              <a:rPr lang="en-US"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a:solidFill>
                  <a:schemeClr val="dk1"/>
                </a:solidFill>
                <a:latin typeface="Poppins"/>
                <a:ea typeface="Poppins"/>
                <a:cs typeface="Poppins"/>
                <a:sym typeface="Poppins"/>
              </a:rPr>
              <a:t>Using a </a:t>
            </a:r>
            <a:r>
              <a:rPr lang="en-US" sz="1800" u="sng">
                <a:solidFill>
                  <a:schemeClr val="hlink"/>
                </a:solidFill>
                <a:latin typeface="Poppins"/>
                <a:ea typeface="Poppins"/>
                <a:cs typeface="Poppins"/>
                <a:sym typeface="Poppins"/>
                <a:hlinkClick r:id="rId3"/>
              </a:rPr>
              <a:t>declarative YAML recipe</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u="sng">
                <a:solidFill>
                  <a:schemeClr val="hlink"/>
                </a:solidFill>
                <a:latin typeface="Poppins"/>
                <a:ea typeface="Poppins"/>
                <a:cs typeface="Poppins"/>
                <a:sym typeface="Poppins"/>
                <a:hlinkClick r:id="rId4"/>
              </a:rPr>
              <a:t>Match any arguments</a:t>
            </a:r>
            <a:endParaRPr sz="1800">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Replace `log.warning(“message”)` with `log.error(</a:t>
            </a:r>
            <a:r>
              <a:rPr lang="en-US" sz="1800">
                <a:solidFill>
                  <a:schemeClr val="dk1"/>
                </a:solidFill>
                <a:latin typeface="Poppins"/>
                <a:ea typeface="Poppins"/>
                <a:cs typeface="Poppins"/>
                <a:sym typeface="Poppins"/>
              </a:rPr>
              <a:t>“message”</a:t>
            </a:r>
            <a:r>
              <a:rPr lang="en-US"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a:solidFill>
                  <a:schemeClr val="dk1"/>
                </a:solidFill>
                <a:latin typeface="Poppins"/>
                <a:ea typeface="Poppins"/>
                <a:cs typeface="Poppins"/>
                <a:sym typeface="Poppins"/>
              </a:rPr>
              <a:t>Using a </a:t>
            </a:r>
            <a:r>
              <a:rPr lang="en-US" sz="1800" u="sng">
                <a:solidFill>
                  <a:schemeClr val="hlink"/>
                </a:solidFill>
                <a:latin typeface="Poppins"/>
                <a:ea typeface="Poppins"/>
                <a:cs typeface="Poppins"/>
                <a:sym typeface="Poppins"/>
                <a:hlinkClick r:id="rId5"/>
              </a:rPr>
              <a:t>Refaster style recipe</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a:solidFill>
                  <a:schemeClr val="dk1"/>
                </a:solidFill>
                <a:latin typeface="Poppins"/>
                <a:ea typeface="Poppins"/>
                <a:cs typeface="Poppins"/>
                <a:sym typeface="Poppins"/>
              </a:rPr>
              <a:t>Write </a:t>
            </a:r>
            <a:r>
              <a:rPr lang="en-US" sz="1800" u="sng">
                <a:solidFill>
                  <a:schemeClr val="hlink"/>
                </a:solidFill>
                <a:latin typeface="Poppins"/>
                <a:ea typeface="Poppins"/>
                <a:cs typeface="Poppins"/>
                <a:sym typeface="Poppins"/>
                <a:hlinkClick r:id="rId6"/>
              </a:rPr>
              <a:t>matching tests</a:t>
            </a:r>
            <a:r>
              <a:rPr lang="en-US" sz="1800">
                <a:solidFill>
                  <a:schemeClr val="dk1"/>
                </a:solidFill>
                <a:latin typeface="Poppins"/>
                <a:ea typeface="Poppins"/>
                <a:cs typeface="Poppins"/>
                <a:sym typeface="Poppins"/>
              </a:rPr>
              <a:t>; prevent overfit to “message”</a:t>
            </a:r>
            <a:endParaRPr sz="1800">
              <a:solidFill>
                <a:schemeClr val="dk1"/>
              </a:solidFill>
              <a:latin typeface="Poppins"/>
              <a:ea typeface="Poppins"/>
              <a:cs typeface="Poppins"/>
              <a:sym typeface="Poppins"/>
            </a:endParaRPr>
          </a:p>
          <a:p>
            <a:pPr indent="-342900" lvl="0" marL="457200" rtl="0" algn="l">
              <a:lnSpc>
                <a:spcPct val="150000"/>
              </a:lnSpc>
              <a:spcBef>
                <a:spcPts val="0"/>
              </a:spcBef>
              <a:spcAft>
                <a:spcPts val="0"/>
              </a:spcAft>
              <a:buClr>
                <a:schemeClr val="dk1"/>
              </a:buClr>
              <a:buSzPts val="1800"/>
              <a:buFont typeface="Poppins"/>
              <a:buAutoNum type="arabicPeriod"/>
            </a:pPr>
            <a:r>
              <a:rPr lang="en-US" sz="1800">
                <a:solidFill>
                  <a:schemeClr val="dk1"/>
                </a:solidFill>
                <a:latin typeface="Poppins"/>
                <a:ea typeface="Poppins"/>
                <a:cs typeface="Poppins"/>
                <a:sym typeface="Poppins"/>
              </a:rPr>
              <a:t>Replace `log.warning(“message”)` with `throw new IllegalStateException(“message”)`</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a:solidFill>
                  <a:schemeClr val="dk1"/>
                </a:solidFill>
                <a:latin typeface="Poppins"/>
                <a:ea typeface="Poppins"/>
                <a:cs typeface="Poppins"/>
                <a:sym typeface="Poppins"/>
              </a:rPr>
              <a:t>Using an </a:t>
            </a:r>
            <a:r>
              <a:rPr lang="en-US" sz="1800" u="sng">
                <a:solidFill>
                  <a:schemeClr val="hlink"/>
                </a:solidFill>
                <a:latin typeface="Poppins"/>
                <a:ea typeface="Poppins"/>
                <a:cs typeface="Poppins"/>
                <a:sym typeface="Poppins"/>
                <a:hlinkClick r:id="rId7"/>
              </a:rPr>
              <a:t>imperative Java recipe</a:t>
            </a:r>
            <a:r>
              <a:rPr lang="en-US" sz="1800">
                <a:solidFill>
                  <a:schemeClr val="dk1"/>
                </a:solidFill>
                <a:latin typeface="Poppins"/>
                <a:ea typeface="Poppins"/>
                <a:cs typeface="Poppins"/>
                <a:sym typeface="Poppins"/>
              </a:rPr>
              <a:t>, and </a:t>
            </a:r>
            <a:r>
              <a:rPr lang="en-US" sz="1800" u="sng">
                <a:solidFill>
                  <a:schemeClr val="hlink"/>
                </a:solidFill>
                <a:latin typeface="Poppins"/>
                <a:ea typeface="Poppins"/>
                <a:cs typeface="Poppins"/>
                <a:sym typeface="Poppins"/>
                <a:hlinkClick r:id="rId8"/>
              </a:rPr>
              <a:t>using JavaTemplate</a:t>
            </a:r>
            <a:r>
              <a:rPr lang="en-US" sz="1800">
                <a:solidFill>
                  <a:schemeClr val="dk1"/>
                </a:solidFill>
                <a:latin typeface="Poppins"/>
                <a:ea typeface="Poppins"/>
                <a:cs typeface="Poppins"/>
                <a:sym typeface="Poppins"/>
              </a:rPr>
              <a:t> to throw</a:t>
            </a:r>
            <a:endParaRPr sz="1800">
              <a:solidFill>
                <a:schemeClr val="dk1"/>
              </a:solidFill>
              <a:latin typeface="Poppins"/>
              <a:ea typeface="Poppins"/>
              <a:cs typeface="Poppins"/>
              <a:sym typeface="Poppins"/>
            </a:endParaRPr>
          </a:p>
          <a:p>
            <a:pPr indent="-342900" lvl="1" marL="914400" rtl="0" algn="l">
              <a:lnSpc>
                <a:spcPct val="150000"/>
              </a:lnSpc>
              <a:spcBef>
                <a:spcPts val="0"/>
              </a:spcBef>
              <a:spcAft>
                <a:spcPts val="0"/>
              </a:spcAft>
              <a:buClr>
                <a:schemeClr val="dk1"/>
              </a:buClr>
              <a:buSzPts val="1800"/>
              <a:buFont typeface="Poppins"/>
              <a:buAutoNum type="alphaLcPeriod"/>
            </a:pPr>
            <a:r>
              <a:rPr lang="en-US" sz="1800">
                <a:solidFill>
                  <a:schemeClr val="dk1"/>
                </a:solidFill>
                <a:latin typeface="Poppins"/>
                <a:ea typeface="Poppins"/>
                <a:cs typeface="Poppins"/>
                <a:sym typeface="Poppins"/>
              </a:rPr>
              <a:t>Expand to match `log.warning(“message”, exception)`</a:t>
            </a:r>
            <a:endParaRPr sz="1800">
              <a:solidFill>
                <a:schemeClr val="dk1"/>
              </a:solidFill>
              <a:latin typeface="Poppins"/>
              <a:ea typeface="Poppins"/>
              <a:cs typeface="Poppins"/>
              <a:sym typeface="Poppins"/>
            </a:endParaRPr>
          </a:p>
        </p:txBody>
      </p:sp>
      <p:sp>
        <p:nvSpPr>
          <p:cNvPr id="1178" name="Google Shape;1178;g2cd752b5a14_1_0"/>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179" name="Google Shape;1179;g2cd752b5a14_1_0"/>
          <p:cNvSpPr txBox="1"/>
          <p:nvPr>
            <p:ph idx="1" type="body"/>
          </p:nvPr>
        </p:nvSpPr>
        <p:spPr>
          <a:xfrm>
            <a:off x="523875" y="457375"/>
            <a:ext cx="100695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Exercise: A warning is just an error in the making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2cd33c23501_0_530"/>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6" name="Google Shape;1186;g2cd33c23501_0_530"/>
          <p:cNvSpPr txBox="1"/>
          <p:nvPr>
            <p:ph idx="1" type="body"/>
          </p:nvPr>
        </p:nvSpPr>
        <p:spPr>
          <a:xfrm>
            <a:off x="523875" y="457375"/>
            <a:ext cx="9988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Where to learn more</a:t>
            </a:r>
            <a:endParaRPr/>
          </a:p>
        </p:txBody>
      </p:sp>
      <p:sp>
        <p:nvSpPr>
          <p:cNvPr id="1187" name="Google Shape;1187;g2cd33c23501_0_530"/>
          <p:cNvSpPr txBox="1"/>
          <p:nvPr>
            <p:ph idx="1" type="body"/>
          </p:nvPr>
        </p:nvSpPr>
        <p:spPr>
          <a:xfrm>
            <a:off x="1283200" y="1463700"/>
            <a:ext cx="9988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u="sng">
                <a:solidFill>
                  <a:schemeClr val="hlink"/>
                </a:solidFill>
                <a:hlinkClick r:id="rId3"/>
              </a:rPr>
              <a:t>docs.openrewrite.or</a:t>
            </a:r>
            <a:r>
              <a:rPr lang="en-US" u="sng">
                <a:solidFill>
                  <a:schemeClr val="hlink"/>
                </a:solidFill>
                <a:hlinkClick r:id="rId4"/>
              </a:rPr>
              <a:t>g/authoring-recipes</a:t>
            </a:r>
            <a:endParaRPr/>
          </a:p>
        </p:txBody>
      </p:sp>
      <p:sp>
        <p:nvSpPr>
          <p:cNvPr id="1188" name="Google Shape;1188;g2cd33c23501_0_530"/>
          <p:cNvSpPr txBox="1"/>
          <p:nvPr>
            <p:ph idx="1" type="body"/>
          </p:nvPr>
        </p:nvSpPr>
        <p:spPr>
          <a:xfrm>
            <a:off x="1283200" y="2496925"/>
            <a:ext cx="9988800" cy="1896300"/>
          </a:xfrm>
          <a:prstGeom prst="rect">
            <a:avLst/>
          </a:prstGeom>
        </p:spPr>
        <p:txBody>
          <a:bodyPr anchorCtr="0" anchor="ctr" bIns="0" lIns="0" spcFirstLastPara="1" rIns="0" wrap="square" tIns="0">
            <a:normAutofit lnSpcReduction="20000"/>
          </a:bodyPr>
          <a:lstStyle/>
          <a:p>
            <a:pPr indent="0" lvl="0" marL="0" rtl="0" algn="l">
              <a:spcBef>
                <a:spcPts val="1000"/>
              </a:spcBef>
              <a:spcAft>
                <a:spcPts val="0"/>
              </a:spcAft>
              <a:buNone/>
            </a:pPr>
            <a:r>
              <a:rPr lang="en-US" u="sng">
                <a:solidFill>
                  <a:schemeClr val="hlink"/>
                </a:solidFill>
                <a:hlinkClick r:id="rId5"/>
              </a:rPr>
              <a:t>moderne.io</a:t>
            </a:r>
            <a:endParaRPr/>
          </a:p>
          <a:p>
            <a:pPr indent="457200" lvl="0" marL="0" rtl="0" algn="l">
              <a:spcBef>
                <a:spcPts val="1000"/>
              </a:spcBef>
              <a:spcAft>
                <a:spcPts val="0"/>
              </a:spcAft>
              <a:buNone/>
            </a:pPr>
            <a:r>
              <a:rPr lang="en-US" u="sng">
                <a:solidFill>
                  <a:schemeClr val="hlink"/>
                </a:solidFill>
                <a:hlinkClick r:id="rId6"/>
              </a:rPr>
              <a:t>app.moderne.io</a:t>
            </a:r>
            <a:endParaRPr/>
          </a:p>
          <a:p>
            <a:pPr indent="457200" lvl="0" marL="0" rtl="0" algn="l">
              <a:spcBef>
                <a:spcPts val="1000"/>
              </a:spcBef>
              <a:spcAft>
                <a:spcPts val="0"/>
              </a:spcAft>
              <a:buNone/>
            </a:pPr>
            <a:r>
              <a:rPr lang="en-US" u="sng">
                <a:solidFill>
                  <a:schemeClr val="hlink"/>
                </a:solidFill>
                <a:hlinkClick r:id="rId7"/>
              </a:rPr>
              <a:t>docs.moderne.io</a:t>
            </a:r>
            <a:endParaRPr/>
          </a:p>
          <a:p>
            <a:pPr indent="457200" lvl="0" marL="0" rtl="0" algn="l">
              <a:spcBef>
                <a:spcPts val="1000"/>
              </a:spcBef>
              <a:spcAft>
                <a:spcPts val="0"/>
              </a:spcAft>
              <a:buNone/>
            </a:pPr>
            <a:r>
              <a:rPr lang="en-US" u="sng">
                <a:solidFill>
                  <a:schemeClr val="hlink"/>
                </a:solidFill>
                <a:hlinkClick r:id="rId8"/>
              </a:rPr>
              <a:t>moderne.io/blog</a:t>
            </a:r>
            <a:endParaRPr/>
          </a:p>
        </p:txBody>
      </p:sp>
      <p:sp>
        <p:nvSpPr>
          <p:cNvPr id="1189" name="Google Shape;1189;g2cd33c23501_0_530"/>
          <p:cNvSpPr txBox="1"/>
          <p:nvPr>
            <p:ph idx="1" type="body"/>
          </p:nvPr>
        </p:nvSpPr>
        <p:spPr>
          <a:xfrm>
            <a:off x="1283200" y="4720250"/>
            <a:ext cx="9988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u="sng">
                <a:solidFill>
                  <a:schemeClr val="hlink"/>
                </a:solidFill>
                <a:hlinkClick r:id="rId9"/>
              </a:rPr>
              <a:t>github.com/openrewrite</a:t>
            </a:r>
            <a:endParaRPr/>
          </a:p>
        </p:txBody>
      </p:sp>
      <p:sp>
        <p:nvSpPr>
          <p:cNvPr id="1190" name="Google Shape;1190;g2cd33c23501_0_530"/>
          <p:cNvSpPr txBox="1"/>
          <p:nvPr>
            <p:ph idx="1" type="body"/>
          </p:nvPr>
        </p:nvSpPr>
        <p:spPr>
          <a:xfrm>
            <a:off x="1283200" y="5753475"/>
            <a:ext cx="102987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u="sng">
                <a:solidFill>
                  <a:schemeClr val="hlink"/>
                </a:solidFill>
                <a:hlinkClick r:id="rId10"/>
              </a:rPr>
              <a:t>youtube.com/@moderne-auto-remediation</a:t>
            </a:r>
            <a:endParaRPr/>
          </a:p>
        </p:txBody>
      </p:sp>
      <p:pic>
        <p:nvPicPr>
          <p:cNvPr id="1191" name="Google Shape;1191;g2cd33c23501_0_530"/>
          <p:cNvPicPr preferRelativeResize="0"/>
          <p:nvPr/>
        </p:nvPicPr>
        <p:blipFill>
          <a:blip r:embed="rId11">
            <a:alphaModFix/>
          </a:blip>
          <a:stretch>
            <a:fillRect/>
          </a:stretch>
        </p:blipFill>
        <p:spPr>
          <a:xfrm>
            <a:off x="523866" y="1517400"/>
            <a:ext cx="598775" cy="598800"/>
          </a:xfrm>
          <a:prstGeom prst="rect">
            <a:avLst/>
          </a:prstGeom>
          <a:noFill/>
          <a:ln>
            <a:noFill/>
          </a:ln>
        </p:spPr>
      </p:pic>
      <p:pic>
        <p:nvPicPr>
          <p:cNvPr id="1192" name="Google Shape;1192;g2cd33c23501_0_530"/>
          <p:cNvPicPr preferRelativeResize="0"/>
          <p:nvPr/>
        </p:nvPicPr>
        <p:blipFill>
          <a:blip r:embed="rId12">
            <a:alphaModFix/>
          </a:blip>
          <a:stretch>
            <a:fillRect/>
          </a:stretch>
        </p:blipFill>
        <p:spPr>
          <a:xfrm>
            <a:off x="523875" y="3129600"/>
            <a:ext cx="598775" cy="598775"/>
          </a:xfrm>
          <a:prstGeom prst="rect">
            <a:avLst/>
          </a:prstGeom>
          <a:noFill/>
          <a:ln>
            <a:noFill/>
          </a:ln>
        </p:spPr>
      </p:pic>
      <p:pic>
        <p:nvPicPr>
          <p:cNvPr id="1193" name="Google Shape;1193;g2cd33c23501_0_530"/>
          <p:cNvPicPr preferRelativeResize="0"/>
          <p:nvPr/>
        </p:nvPicPr>
        <p:blipFill rotWithShape="1">
          <a:blip r:embed="rId13">
            <a:alphaModFix/>
          </a:blip>
          <a:srcRect b="0" l="0" r="0" t="0"/>
          <a:stretch/>
        </p:blipFill>
        <p:spPr>
          <a:xfrm>
            <a:off x="523875" y="4773956"/>
            <a:ext cx="598775" cy="598775"/>
          </a:xfrm>
          <a:prstGeom prst="rect">
            <a:avLst/>
          </a:prstGeom>
          <a:noFill/>
          <a:ln>
            <a:noFill/>
          </a:ln>
        </p:spPr>
      </p:pic>
      <p:pic>
        <p:nvPicPr>
          <p:cNvPr id="1194" name="Google Shape;1194;g2cd33c23501_0_530"/>
          <p:cNvPicPr preferRelativeResize="0"/>
          <p:nvPr/>
        </p:nvPicPr>
        <p:blipFill rotWithShape="1">
          <a:blip r:embed="rId14">
            <a:alphaModFix/>
          </a:blip>
          <a:srcRect b="19332" l="19451" r="19494" t="19117"/>
          <a:stretch/>
        </p:blipFill>
        <p:spPr>
          <a:xfrm>
            <a:off x="523866" y="5804750"/>
            <a:ext cx="598776" cy="6036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2cd33c23501_0_1876"/>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201" name="Google Shape;1201;g2cd33c23501_0_1876"/>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Today @ 17h</a:t>
            </a:r>
            <a:endParaRPr/>
          </a:p>
        </p:txBody>
      </p:sp>
      <p:pic>
        <p:nvPicPr>
          <p:cNvPr id="1202" name="Google Shape;1202;g2cd33c23501_0_1876"/>
          <p:cNvPicPr preferRelativeResize="0"/>
          <p:nvPr/>
        </p:nvPicPr>
        <p:blipFill rotWithShape="1">
          <a:blip r:embed="rId3">
            <a:alphaModFix/>
          </a:blip>
          <a:srcRect b="0" l="0" r="0" t="38107"/>
          <a:stretch/>
        </p:blipFill>
        <p:spPr>
          <a:xfrm>
            <a:off x="3094812" y="427850"/>
            <a:ext cx="6002375" cy="60022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g2cd33c23501_0_561"/>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rgbClr val="FFFFFF"/>
                </a:solidFill>
                <a:latin typeface="Poppins"/>
                <a:ea typeface="Poppins"/>
                <a:cs typeface="Poppins"/>
                <a:sym typeface="Poppins"/>
              </a:rPr>
              <a:t>‹#›</a:t>
            </a:fld>
            <a:endParaRPr b="0" i="0" sz="900" u="none" cap="none" strike="noStrike">
              <a:solidFill>
                <a:srgbClr val="FFFFFF"/>
              </a:solidFill>
              <a:latin typeface="Poppins"/>
              <a:ea typeface="Poppins"/>
              <a:cs typeface="Poppins"/>
              <a:sym typeface="Poppins"/>
            </a:endParaRPr>
          </a:p>
        </p:txBody>
      </p:sp>
      <p:sp>
        <p:nvSpPr>
          <p:cNvPr id="1208" name="Google Shape;1208;g2cd33c23501_0_561"/>
          <p:cNvSpPr txBox="1"/>
          <p:nvPr>
            <p:ph idx="1" type="body"/>
          </p:nvPr>
        </p:nvSpPr>
        <p:spPr>
          <a:xfrm>
            <a:off x="2958046" y="2964424"/>
            <a:ext cx="6249900" cy="19161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1000"/>
              </a:spcBef>
              <a:spcAft>
                <a:spcPts val="0"/>
              </a:spcAft>
              <a:buClr>
                <a:schemeClr val="lt1"/>
              </a:buClr>
              <a:buSzPts val="4000"/>
              <a:buNone/>
            </a:pPr>
            <a:r>
              <a:rPr lang="en-US" sz="4000"/>
              <a:t>Merci!</a:t>
            </a:r>
            <a:endParaRPr/>
          </a:p>
        </p:txBody>
      </p:sp>
      <p:sp>
        <p:nvSpPr>
          <p:cNvPr id="1209" name="Google Shape;1209;g2cd33c23501_0_561"/>
          <p:cNvSpPr txBox="1"/>
          <p:nvPr/>
        </p:nvSpPr>
        <p:spPr>
          <a:xfrm>
            <a:off x="8690319" y="5608785"/>
            <a:ext cx="1212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1200"/>
              </a:spcAft>
              <a:buClr>
                <a:srgbClr val="000000"/>
              </a:buClr>
              <a:buSzPts val="1800"/>
              <a:buFont typeface="Arial"/>
              <a:buNone/>
            </a:pPr>
            <a:r>
              <a:rPr b="1" i="0" lang="en-US" sz="1600" u="none" cap="none" strike="noStrike">
                <a:solidFill>
                  <a:srgbClr val="00193D"/>
                </a:solidFill>
                <a:latin typeface="Poppins Light"/>
                <a:ea typeface="Poppins Light"/>
                <a:cs typeface="Poppins Light"/>
                <a:sym typeface="Poppins Light"/>
              </a:rPr>
              <a:t>Follow us!</a:t>
            </a:r>
            <a:endParaRPr b="1" i="0" sz="1600" u="none" cap="none" strike="noStrike">
              <a:solidFill>
                <a:srgbClr val="00193D"/>
              </a:solidFill>
              <a:latin typeface="Arial"/>
              <a:ea typeface="Arial"/>
              <a:cs typeface="Arial"/>
              <a:sym typeface="Arial"/>
            </a:endParaRPr>
          </a:p>
        </p:txBody>
      </p:sp>
      <p:pic>
        <p:nvPicPr>
          <p:cNvPr descr="A blue circle with a white play button&#10;&#10;Description automatically generated" id="1210" name="Google Shape;1210;g2cd33c23501_0_561">
            <a:hlinkClick r:id="rId3"/>
          </p:cNvPr>
          <p:cNvPicPr preferRelativeResize="0"/>
          <p:nvPr/>
        </p:nvPicPr>
        <p:blipFill rotWithShape="1">
          <a:blip r:embed="rId4">
            <a:alphaModFix/>
          </a:blip>
          <a:srcRect b="0" l="0" r="0" t="0"/>
          <a:stretch/>
        </p:blipFill>
        <p:spPr>
          <a:xfrm>
            <a:off x="10009959" y="5608785"/>
            <a:ext cx="518134" cy="518134"/>
          </a:xfrm>
          <a:prstGeom prst="rect">
            <a:avLst/>
          </a:prstGeom>
          <a:noFill/>
          <a:ln>
            <a:noFill/>
          </a:ln>
        </p:spPr>
      </p:pic>
      <p:pic>
        <p:nvPicPr>
          <p:cNvPr descr="A white x in a blue circle&#10;&#10;Description automatically generated" id="1211" name="Google Shape;1211;g2cd33c23501_0_561">
            <a:hlinkClick r:id="rId5"/>
          </p:cNvPr>
          <p:cNvPicPr preferRelativeResize="0"/>
          <p:nvPr/>
        </p:nvPicPr>
        <p:blipFill rotWithShape="1">
          <a:blip r:embed="rId6">
            <a:alphaModFix/>
          </a:blip>
          <a:srcRect b="0" l="0" r="0" t="0"/>
          <a:stretch/>
        </p:blipFill>
        <p:spPr>
          <a:xfrm>
            <a:off x="11259837" y="5608785"/>
            <a:ext cx="518134" cy="518134"/>
          </a:xfrm>
          <a:prstGeom prst="rect">
            <a:avLst/>
          </a:prstGeom>
          <a:noFill/>
          <a:ln>
            <a:noFill/>
          </a:ln>
        </p:spPr>
      </p:pic>
      <p:pic>
        <p:nvPicPr>
          <p:cNvPr descr="A blue circle with white letters on it&#10;&#10;Description automatically generated" id="1212" name="Google Shape;1212;g2cd33c23501_0_561">
            <a:hlinkClick r:id="rId7"/>
          </p:cNvPr>
          <p:cNvPicPr preferRelativeResize="0"/>
          <p:nvPr/>
        </p:nvPicPr>
        <p:blipFill rotWithShape="1">
          <a:blip r:embed="rId8">
            <a:alphaModFix/>
          </a:blip>
          <a:srcRect b="0" l="0" r="0" t="0"/>
          <a:stretch/>
        </p:blipFill>
        <p:spPr>
          <a:xfrm>
            <a:off x="10634898" y="5608785"/>
            <a:ext cx="518134" cy="518134"/>
          </a:xfrm>
          <a:prstGeom prst="rect">
            <a:avLst/>
          </a:prstGeom>
          <a:noFill/>
          <a:ln>
            <a:noFill/>
          </a:ln>
        </p:spPr>
      </p:pic>
      <p:pic>
        <p:nvPicPr>
          <p:cNvPr id="1213" name="Google Shape;1213;g2cd33c23501_0_561"/>
          <p:cNvPicPr preferRelativeResize="0"/>
          <p:nvPr/>
        </p:nvPicPr>
        <p:blipFill>
          <a:blip r:embed="rId9">
            <a:alphaModFix/>
          </a:blip>
          <a:stretch>
            <a:fillRect/>
          </a:stretch>
        </p:blipFill>
        <p:spPr>
          <a:xfrm>
            <a:off x="1532600" y="2005013"/>
            <a:ext cx="2838450" cy="2847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8" name="Shape 1218"/>
        <p:cNvGrpSpPr/>
        <p:nvPr/>
      </p:nvGrpSpPr>
      <p:grpSpPr>
        <a:xfrm>
          <a:off x="0" y="0"/>
          <a:ext cx="0" cy="0"/>
          <a:chOff x="0" y="0"/>
          <a:chExt cx="0" cy="0"/>
        </a:xfrm>
      </p:grpSpPr>
      <p:sp>
        <p:nvSpPr>
          <p:cNvPr id="1219" name="Google Shape;1219;g2cd33c23501_0_1"/>
          <p:cNvSpPr txBox="1"/>
          <p:nvPr>
            <p:ph idx="1"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t/>
            </a:r>
            <a:endParaRPr/>
          </a:p>
        </p:txBody>
      </p:sp>
      <p:sp>
        <p:nvSpPr>
          <p:cNvPr id="1220" name="Google Shape;1220;g2cd33c23501_0_1"/>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cd33c23501_0_45"/>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g2cd33c23501_0_45"/>
          <p:cNvSpPr txBox="1"/>
          <p:nvPr>
            <p:ph idx="1" type="body"/>
          </p:nvPr>
        </p:nvSpPr>
        <p:spPr>
          <a:xfrm>
            <a:off x="2348101" y="3075909"/>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Who here has heard of Moderne?</a:t>
            </a:r>
            <a:endParaRPr/>
          </a:p>
        </p:txBody>
      </p:sp>
      <p:pic>
        <p:nvPicPr>
          <p:cNvPr id="544" name="Google Shape;544;g2cd33c23501_0_45"/>
          <p:cNvPicPr preferRelativeResize="0"/>
          <p:nvPr/>
        </p:nvPicPr>
        <p:blipFill>
          <a:blip r:embed="rId3">
            <a:alphaModFix/>
          </a:blip>
          <a:stretch>
            <a:fillRect/>
          </a:stretch>
        </p:blipFill>
        <p:spPr>
          <a:xfrm>
            <a:off x="5276850" y="1153250"/>
            <a:ext cx="1638300" cy="1638300"/>
          </a:xfrm>
          <a:prstGeom prst="rect">
            <a:avLst/>
          </a:prstGeom>
          <a:noFill/>
          <a:ln>
            <a:noFill/>
          </a:ln>
        </p:spPr>
      </p:pic>
      <p:pic>
        <p:nvPicPr>
          <p:cNvPr id="545" name="Google Shape;545;g2cd33c23501_0_45"/>
          <p:cNvPicPr preferRelativeResize="0"/>
          <p:nvPr/>
        </p:nvPicPr>
        <p:blipFill>
          <a:blip r:embed="rId4">
            <a:alphaModFix/>
          </a:blip>
          <a:stretch>
            <a:fillRect/>
          </a:stretch>
        </p:blipFill>
        <p:spPr>
          <a:xfrm>
            <a:off x="9121350" y="3628300"/>
            <a:ext cx="3070638" cy="27711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cd33c23501_0_54"/>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552" name="Google Shape;552;g2cd33c23501_0_54"/>
          <p:cNvPicPr preferRelativeResize="0"/>
          <p:nvPr/>
        </p:nvPicPr>
        <p:blipFill>
          <a:blip r:embed="rId3">
            <a:alphaModFix/>
          </a:blip>
          <a:stretch>
            <a:fillRect/>
          </a:stretch>
        </p:blipFill>
        <p:spPr>
          <a:xfrm>
            <a:off x="2258175" y="0"/>
            <a:ext cx="7675648" cy="63976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cd33c23501_0_457"/>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solidFill>
                  <a:srgbClr val="05052E"/>
                </a:solidFill>
              </a:rPr>
              <a:t>‹#›</a:t>
            </a:fld>
            <a:endParaRPr>
              <a:solidFill>
                <a:srgbClr val="05052E"/>
              </a:solidFill>
            </a:endParaRPr>
          </a:p>
        </p:txBody>
      </p:sp>
      <p:sp>
        <p:nvSpPr>
          <p:cNvPr id="559" name="Google Shape;559;g2cd33c23501_0_457"/>
          <p:cNvSpPr txBox="1"/>
          <p:nvPr>
            <p:ph idx="1" type="body"/>
          </p:nvPr>
        </p:nvSpPr>
        <p:spPr>
          <a:xfrm>
            <a:off x="6825863" y="1930870"/>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You want a promotion, to travel/retire </a:t>
            </a:r>
            <a:r>
              <a:rPr lang="en-US"/>
              <a:t>somewhere </a:t>
            </a:r>
            <a:r>
              <a:rPr lang="en-US"/>
              <a:t>tropical</a:t>
            </a:r>
            <a:endParaRPr/>
          </a:p>
        </p:txBody>
      </p:sp>
      <p:sp>
        <p:nvSpPr>
          <p:cNvPr id="560" name="Google Shape;560;g2cd33c23501_0_457"/>
          <p:cNvSpPr txBox="1"/>
          <p:nvPr>
            <p:ph idx="2" type="body"/>
          </p:nvPr>
        </p:nvSpPr>
        <p:spPr>
          <a:xfrm>
            <a:off x="6825863" y="1696129"/>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61" name="Google Shape;561;g2cd33c23501_0_457"/>
          <p:cNvSpPr txBox="1"/>
          <p:nvPr>
            <p:ph idx="3" type="body"/>
          </p:nvPr>
        </p:nvSpPr>
        <p:spPr>
          <a:xfrm>
            <a:off x="6825863" y="3002163"/>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Your company promotes folks who deliver features</a:t>
            </a:r>
            <a:endParaRPr/>
          </a:p>
        </p:txBody>
      </p:sp>
      <p:sp>
        <p:nvSpPr>
          <p:cNvPr id="562" name="Google Shape;562;g2cd33c23501_0_457"/>
          <p:cNvSpPr txBox="1"/>
          <p:nvPr>
            <p:ph idx="4" type="body"/>
          </p:nvPr>
        </p:nvSpPr>
        <p:spPr>
          <a:xfrm>
            <a:off x="6825863" y="2767422"/>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63" name="Google Shape;563;g2cd33c23501_0_457"/>
          <p:cNvSpPr txBox="1"/>
          <p:nvPr>
            <p:ph idx="5" type="body"/>
          </p:nvPr>
        </p:nvSpPr>
        <p:spPr>
          <a:xfrm>
            <a:off x="6825863" y="4088950"/>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You’re held up by technical debt</a:t>
            </a:r>
            <a:endParaRPr/>
          </a:p>
        </p:txBody>
      </p:sp>
      <p:sp>
        <p:nvSpPr>
          <p:cNvPr id="564" name="Google Shape;564;g2cd33c23501_0_457"/>
          <p:cNvSpPr txBox="1"/>
          <p:nvPr>
            <p:ph idx="6" type="body"/>
          </p:nvPr>
        </p:nvSpPr>
        <p:spPr>
          <a:xfrm>
            <a:off x="6825863" y="3854209"/>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65" name="Google Shape;565;g2cd33c23501_0_457"/>
          <p:cNvSpPr txBox="1"/>
          <p:nvPr>
            <p:ph idx="7" type="body"/>
          </p:nvPr>
        </p:nvSpPr>
        <p:spPr>
          <a:xfrm>
            <a:off x="6825863" y="5227344"/>
            <a:ext cx="4636200" cy="648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Automation helps you get back to features &amp; the tropics</a:t>
            </a:r>
            <a:endParaRPr/>
          </a:p>
        </p:txBody>
      </p:sp>
      <p:sp>
        <p:nvSpPr>
          <p:cNvPr id="566" name="Google Shape;566;g2cd33c23501_0_457"/>
          <p:cNvSpPr txBox="1"/>
          <p:nvPr>
            <p:ph idx="8" type="body"/>
          </p:nvPr>
        </p:nvSpPr>
        <p:spPr>
          <a:xfrm>
            <a:off x="6825863" y="4992603"/>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67" name="Google Shape;567;g2cd33c23501_0_457"/>
          <p:cNvSpPr txBox="1"/>
          <p:nvPr>
            <p:ph idx="9"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t/>
            </a:r>
            <a:endParaRPr/>
          </a:p>
        </p:txBody>
      </p:sp>
      <p:sp>
        <p:nvSpPr>
          <p:cNvPr id="568" name="Google Shape;568;g2cd33c23501_0_457"/>
          <p:cNvSpPr txBox="1"/>
          <p:nvPr>
            <p:ph idx="13" type="body"/>
          </p:nvPr>
        </p:nvSpPr>
        <p:spPr>
          <a:xfrm>
            <a:off x="523876" y="1962080"/>
            <a:ext cx="4460400" cy="2336100"/>
          </a:xfrm>
          <a:prstGeom prst="rect">
            <a:avLst/>
          </a:prstGeom>
        </p:spPr>
        <p:txBody>
          <a:bodyPr anchorCtr="0" anchor="t" bIns="0" lIns="0" spcFirstLastPara="1" rIns="0" wrap="square" tIns="0">
            <a:normAutofit/>
          </a:bodyPr>
          <a:lstStyle/>
          <a:p>
            <a:pPr indent="0" lvl="0" marL="0" rtl="0" algn="l">
              <a:spcBef>
                <a:spcPts val="1000"/>
              </a:spcBef>
              <a:spcAft>
                <a:spcPts val="0"/>
              </a:spcAft>
              <a:buNone/>
            </a:pPr>
            <a:r>
              <a:t/>
            </a:r>
            <a:endParaRPr/>
          </a:p>
        </p:txBody>
      </p:sp>
      <p:pic>
        <p:nvPicPr>
          <p:cNvPr id="569" name="Google Shape;569;g2cd33c23501_0_457"/>
          <p:cNvPicPr preferRelativeResize="0"/>
          <p:nvPr/>
        </p:nvPicPr>
        <p:blipFill rotWithShape="1">
          <a:blip r:embed="rId3">
            <a:alphaModFix/>
          </a:blip>
          <a:srcRect b="0" l="15423" r="12737" t="0"/>
          <a:stretch/>
        </p:blipFill>
        <p:spPr>
          <a:xfrm>
            <a:off x="0" y="0"/>
            <a:ext cx="6100398"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cd33c23501_0_243"/>
          <p:cNvSpPr txBox="1"/>
          <p:nvPr>
            <p:ph idx="12" type="sldNum"/>
          </p:nvPr>
        </p:nvSpPr>
        <p:spPr>
          <a:xfrm>
            <a:off x="11073652" y="6459668"/>
            <a:ext cx="730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5" name="Google Shape;575;g2cd33c23501_0_243"/>
          <p:cNvSpPr txBox="1"/>
          <p:nvPr>
            <p:ph idx="1" type="body"/>
          </p:nvPr>
        </p:nvSpPr>
        <p:spPr>
          <a:xfrm>
            <a:off x="6339727" y="1180044"/>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rgbClr val="2E42FF"/>
              </a:buClr>
              <a:buSzPts val="2400"/>
              <a:buNone/>
            </a:pPr>
            <a:r>
              <a:rPr lang="en-US"/>
              <a:t>01</a:t>
            </a:r>
            <a:endParaRPr/>
          </a:p>
        </p:txBody>
      </p:sp>
      <p:sp>
        <p:nvSpPr>
          <p:cNvPr id="576" name="Google Shape;576;g2cd33c23501_0_243"/>
          <p:cNvSpPr txBox="1"/>
          <p:nvPr>
            <p:ph idx="2" type="body"/>
          </p:nvPr>
        </p:nvSpPr>
        <p:spPr>
          <a:xfrm>
            <a:off x="6958291" y="1180044"/>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lt1"/>
              </a:buClr>
              <a:buSzPts val="2000"/>
              <a:buNone/>
            </a:pPr>
            <a:r>
              <a:rPr lang="en-US"/>
              <a:t>Vulnerabilities</a:t>
            </a:r>
            <a:endParaRPr/>
          </a:p>
        </p:txBody>
      </p:sp>
      <p:sp>
        <p:nvSpPr>
          <p:cNvPr id="577" name="Google Shape;577;g2cd33c23501_0_243"/>
          <p:cNvSpPr txBox="1"/>
          <p:nvPr>
            <p:ph idx="3" type="body"/>
          </p:nvPr>
        </p:nvSpPr>
        <p:spPr>
          <a:xfrm>
            <a:off x="6339727" y="210116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rgbClr val="2E42FF"/>
              </a:buClr>
              <a:buSzPts val="2400"/>
              <a:buNone/>
            </a:pPr>
            <a:r>
              <a:rPr lang="en-US"/>
              <a:t>02</a:t>
            </a:r>
            <a:endParaRPr/>
          </a:p>
        </p:txBody>
      </p:sp>
      <p:sp>
        <p:nvSpPr>
          <p:cNvPr id="578" name="Google Shape;578;g2cd33c23501_0_243"/>
          <p:cNvSpPr txBox="1"/>
          <p:nvPr>
            <p:ph idx="4" type="body"/>
          </p:nvPr>
        </p:nvSpPr>
        <p:spPr>
          <a:xfrm>
            <a:off x="6958291" y="210116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lt1"/>
              </a:buClr>
              <a:buSzPts val="2000"/>
              <a:buNone/>
            </a:pPr>
            <a:r>
              <a:rPr lang="en-US"/>
              <a:t>Performance</a:t>
            </a:r>
            <a:endParaRPr/>
          </a:p>
        </p:txBody>
      </p:sp>
      <p:sp>
        <p:nvSpPr>
          <p:cNvPr id="579" name="Google Shape;579;g2cd33c23501_0_243"/>
          <p:cNvSpPr txBox="1"/>
          <p:nvPr>
            <p:ph idx="5" type="body"/>
          </p:nvPr>
        </p:nvSpPr>
        <p:spPr>
          <a:xfrm>
            <a:off x="6333564" y="303258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rgbClr val="2E42FF"/>
              </a:buClr>
              <a:buSzPts val="2400"/>
              <a:buNone/>
            </a:pPr>
            <a:r>
              <a:rPr lang="en-US"/>
              <a:t>03</a:t>
            </a:r>
            <a:endParaRPr/>
          </a:p>
        </p:txBody>
      </p:sp>
      <p:sp>
        <p:nvSpPr>
          <p:cNvPr id="580" name="Google Shape;580;g2cd33c23501_0_243"/>
          <p:cNvSpPr txBox="1"/>
          <p:nvPr>
            <p:ph idx="6" type="body"/>
          </p:nvPr>
        </p:nvSpPr>
        <p:spPr>
          <a:xfrm>
            <a:off x="6952128" y="303258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lt1"/>
              </a:buClr>
              <a:buSzPts val="2000"/>
              <a:buNone/>
            </a:pPr>
            <a:r>
              <a:rPr lang="en-US"/>
              <a:t>Bugs</a:t>
            </a:r>
            <a:endParaRPr/>
          </a:p>
        </p:txBody>
      </p:sp>
      <p:sp>
        <p:nvSpPr>
          <p:cNvPr id="581" name="Google Shape;581;g2cd33c23501_0_243"/>
          <p:cNvSpPr txBox="1"/>
          <p:nvPr>
            <p:ph idx="7" type="body"/>
          </p:nvPr>
        </p:nvSpPr>
        <p:spPr>
          <a:xfrm>
            <a:off x="6327401" y="396400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rgbClr val="2E42FF"/>
              </a:buClr>
              <a:buSzPts val="2400"/>
              <a:buNone/>
            </a:pPr>
            <a:r>
              <a:rPr lang="en-US"/>
              <a:t>04</a:t>
            </a:r>
            <a:endParaRPr/>
          </a:p>
        </p:txBody>
      </p:sp>
      <p:sp>
        <p:nvSpPr>
          <p:cNvPr id="582" name="Google Shape;582;g2cd33c23501_0_243"/>
          <p:cNvSpPr txBox="1"/>
          <p:nvPr>
            <p:ph idx="8" type="body"/>
          </p:nvPr>
        </p:nvSpPr>
        <p:spPr>
          <a:xfrm>
            <a:off x="6945965" y="396400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lt1"/>
              </a:buClr>
              <a:buSzPts val="2000"/>
              <a:buNone/>
            </a:pPr>
            <a:r>
              <a:rPr lang="en-US"/>
              <a:t>Hiring &amp; retention</a:t>
            </a:r>
            <a:endParaRPr/>
          </a:p>
        </p:txBody>
      </p:sp>
      <p:sp>
        <p:nvSpPr>
          <p:cNvPr id="583" name="Google Shape;583;g2cd33c23501_0_243"/>
          <p:cNvSpPr txBox="1"/>
          <p:nvPr>
            <p:ph idx="9" type="body"/>
          </p:nvPr>
        </p:nvSpPr>
        <p:spPr>
          <a:xfrm>
            <a:off x="6321238" y="4895427"/>
            <a:ext cx="612300" cy="773400"/>
          </a:xfrm>
          <a:prstGeom prst="rect">
            <a:avLst/>
          </a:prstGeom>
          <a:noFill/>
          <a:ln>
            <a:noFill/>
          </a:ln>
        </p:spPr>
        <p:txBody>
          <a:bodyPr anchorCtr="0" anchor="ctr" bIns="0" lIns="0" spcFirstLastPara="1" rIns="0" wrap="square" tIns="0">
            <a:noAutofit/>
          </a:bodyPr>
          <a:lstStyle/>
          <a:p>
            <a:pPr indent="0" lvl="0" marL="0" rtl="0" algn="l">
              <a:lnSpc>
                <a:spcPct val="125000"/>
              </a:lnSpc>
              <a:spcBef>
                <a:spcPts val="0"/>
              </a:spcBef>
              <a:spcAft>
                <a:spcPts val="0"/>
              </a:spcAft>
              <a:buClr>
                <a:srgbClr val="2E42FF"/>
              </a:buClr>
              <a:buSzPts val="2400"/>
              <a:buNone/>
            </a:pPr>
            <a:r>
              <a:rPr lang="en-US"/>
              <a:t>05</a:t>
            </a:r>
            <a:endParaRPr/>
          </a:p>
        </p:txBody>
      </p:sp>
      <p:sp>
        <p:nvSpPr>
          <p:cNvPr id="584" name="Google Shape;584;g2cd33c23501_0_243"/>
          <p:cNvSpPr txBox="1"/>
          <p:nvPr>
            <p:ph idx="13" type="body"/>
          </p:nvPr>
        </p:nvSpPr>
        <p:spPr>
          <a:xfrm>
            <a:off x="6939802" y="4895427"/>
            <a:ext cx="3792600" cy="773400"/>
          </a:xfrm>
          <a:prstGeom prst="rect">
            <a:avLst/>
          </a:prstGeom>
          <a:noFill/>
          <a:ln>
            <a:noFill/>
          </a:ln>
        </p:spPr>
        <p:txBody>
          <a:bodyPr anchorCtr="0" anchor="ctr" bIns="0" lIns="0" spcFirstLastPara="1" rIns="0" wrap="square" tIns="0">
            <a:noAutofit/>
          </a:bodyPr>
          <a:lstStyle/>
          <a:p>
            <a:pPr indent="0" lvl="0" marL="0" rtl="0" algn="l">
              <a:lnSpc>
                <a:spcPct val="150000"/>
              </a:lnSpc>
              <a:spcBef>
                <a:spcPts val="0"/>
              </a:spcBef>
              <a:spcAft>
                <a:spcPts val="0"/>
              </a:spcAft>
              <a:buClr>
                <a:schemeClr val="lt1"/>
              </a:buClr>
              <a:buSzPts val="2000"/>
              <a:buNone/>
            </a:pPr>
            <a:r>
              <a:rPr lang="en-US"/>
              <a:t>Automation helps</a:t>
            </a:r>
            <a:endParaRPr/>
          </a:p>
        </p:txBody>
      </p:sp>
      <p:sp>
        <p:nvSpPr>
          <p:cNvPr id="585" name="Google Shape;585;g2cd33c23501_0_243"/>
          <p:cNvSpPr txBox="1"/>
          <p:nvPr>
            <p:ph idx="13" type="body"/>
          </p:nvPr>
        </p:nvSpPr>
        <p:spPr>
          <a:xfrm>
            <a:off x="523876" y="1962080"/>
            <a:ext cx="4460400" cy="2336100"/>
          </a:xfrm>
          <a:prstGeom prst="rect">
            <a:avLst/>
          </a:prstGeom>
        </p:spPr>
        <p:txBody>
          <a:bodyPr anchorCtr="0" anchor="ctr" bIns="0" lIns="0" spcFirstLastPara="1" rIns="0" wrap="square" tIns="0">
            <a:noAutofit/>
          </a:bodyPr>
          <a:lstStyle/>
          <a:p>
            <a:pPr indent="0" lvl="0" marL="0" rtl="0" algn="l">
              <a:spcBef>
                <a:spcPts val="1000"/>
              </a:spcBef>
              <a:spcAft>
                <a:spcPts val="0"/>
              </a:spcAft>
              <a:buNone/>
            </a:pPr>
            <a:r>
              <a:rPr lang="en-US" sz="4000"/>
              <a:t>Technical debt</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cd33c23501_0_473"/>
          <p:cNvSpPr txBox="1"/>
          <p:nvPr>
            <p:ph idx="12" type="sldNum"/>
          </p:nvPr>
        </p:nvSpPr>
        <p:spPr>
          <a:xfrm>
            <a:off x="11073652" y="6459668"/>
            <a:ext cx="7305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592" name="Google Shape;592;g2cd33c23501_0_473"/>
          <p:cNvSpPr txBox="1"/>
          <p:nvPr>
            <p:ph idx="1" type="body"/>
          </p:nvPr>
        </p:nvSpPr>
        <p:spPr>
          <a:xfrm>
            <a:off x="419944" y="2150921"/>
            <a:ext cx="2855100" cy="3408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Every 6 months</a:t>
            </a:r>
            <a:endParaRPr/>
          </a:p>
        </p:txBody>
      </p:sp>
      <p:sp>
        <p:nvSpPr>
          <p:cNvPr id="593" name="Google Shape;593;g2cd33c23501_0_473"/>
          <p:cNvSpPr txBox="1"/>
          <p:nvPr>
            <p:ph idx="2" type="body"/>
          </p:nvPr>
        </p:nvSpPr>
        <p:spPr>
          <a:xfrm>
            <a:off x="419944" y="1917637"/>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94" name="Google Shape;594;g2cd33c23501_0_473"/>
          <p:cNvSpPr txBox="1"/>
          <p:nvPr>
            <p:ph idx="3" type="body"/>
          </p:nvPr>
        </p:nvSpPr>
        <p:spPr>
          <a:xfrm>
            <a:off x="4657492" y="2150921"/>
            <a:ext cx="2855100" cy="3408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Every 6 months</a:t>
            </a:r>
            <a:endParaRPr/>
          </a:p>
        </p:txBody>
      </p:sp>
      <p:sp>
        <p:nvSpPr>
          <p:cNvPr id="595" name="Google Shape;595;g2cd33c23501_0_473"/>
          <p:cNvSpPr txBox="1"/>
          <p:nvPr>
            <p:ph idx="4" type="body"/>
          </p:nvPr>
        </p:nvSpPr>
        <p:spPr>
          <a:xfrm>
            <a:off x="4657492" y="1917637"/>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t>Spring, Quarkus, Micronaut</a:t>
            </a:r>
            <a:endParaRPr/>
          </a:p>
        </p:txBody>
      </p:sp>
      <p:sp>
        <p:nvSpPr>
          <p:cNvPr id="596" name="Google Shape;596;g2cd33c23501_0_473"/>
          <p:cNvSpPr txBox="1"/>
          <p:nvPr>
            <p:ph idx="5" type="body"/>
          </p:nvPr>
        </p:nvSpPr>
        <p:spPr>
          <a:xfrm>
            <a:off x="8736843" y="2148774"/>
            <a:ext cx="2855100" cy="3408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None/>
            </a:pPr>
            <a:r>
              <a:rPr lang="en-US"/>
              <a:t>Every month</a:t>
            </a:r>
            <a:endParaRPr/>
          </a:p>
        </p:txBody>
      </p:sp>
      <p:sp>
        <p:nvSpPr>
          <p:cNvPr id="597" name="Google Shape;597;g2cd33c23501_0_473"/>
          <p:cNvSpPr txBox="1"/>
          <p:nvPr>
            <p:ph idx="6" type="body"/>
          </p:nvPr>
        </p:nvSpPr>
        <p:spPr>
          <a:xfrm>
            <a:off x="8736843" y="1915490"/>
            <a:ext cx="2855100" cy="183000"/>
          </a:xfrm>
          <a:prstGeom prst="rect">
            <a:avLst/>
          </a:prstGeom>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t/>
            </a:r>
            <a:endParaRPr/>
          </a:p>
        </p:txBody>
      </p:sp>
      <p:sp>
        <p:nvSpPr>
          <p:cNvPr id="598" name="Google Shape;598;g2cd33c23501_0_473"/>
          <p:cNvSpPr txBox="1"/>
          <p:nvPr>
            <p:ph idx="7" type="body"/>
          </p:nvPr>
        </p:nvSpPr>
        <p:spPr>
          <a:xfrm>
            <a:off x="523876" y="457384"/>
            <a:ext cx="7495800" cy="706200"/>
          </a:xfrm>
          <a:prstGeom prst="rect">
            <a:avLst/>
          </a:prstGeom>
        </p:spPr>
        <p:txBody>
          <a:bodyPr anchorCtr="0" anchor="ctr" bIns="0" lIns="0" spcFirstLastPara="1" rIns="0" wrap="square" tIns="0">
            <a:normAutofit/>
          </a:bodyPr>
          <a:lstStyle/>
          <a:p>
            <a:pPr indent="0" lvl="0" marL="0" rtl="0" algn="l">
              <a:spcBef>
                <a:spcPts val="1000"/>
              </a:spcBef>
              <a:spcAft>
                <a:spcPts val="0"/>
              </a:spcAft>
              <a:buNone/>
            </a:pPr>
            <a:r>
              <a:rPr lang="en-US"/>
              <a:t>New releases</a:t>
            </a:r>
            <a:endParaRPr/>
          </a:p>
        </p:txBody>
      </p:sp>
      <p:pic>
        <p:nvPicPr>
          <p:cNvPr id="599" name="Google Shape;599;g2cd33c23501_0_473"/>
          <p:cNvPicPr preferRelativeResize="0"/>
          <p:nvPr/>
        </p:nvPicPr>
        <p:blipFill>
          <a:blip r:embed="rId3">
            <a:alphaModFix/>
          </a:blip>
          <a:stretch>
            <a:fillRect/>
          </a:stretch>
        </p:blipFill>
        <p:spPr>
          <a:xfrm>
            <a:off x="775938" y="3479071"/>
            <a:ext cx="2143125" cy="2143125"/>
          </a:xfrm>
          <a:prstGeom prst="rect">
            <a:avLst/>
          </a:prstGeom>
          <a:noFill/>
          <a:ln>
            <a:noFill/>
          </a:ln>
        </p:spPr>
      </p:pic>
      <p:pic>
        <p:nvPicPr>
          <p:cNvPr id="600" name="Google Shape;600;g2cd33c23501_0_473"/>
          <p:cNvPicPr preferRelativeResize="0"/>
          <p:nvPr/>
        </p:nvPicPr>
        <p:blipFill>
          <a:blip r:embed="rId4">
            <a:alphaModFix/>
          </a:blip>
          <a:stretch>
            <a:fillRect/>
          </a:stretch>
        </p:blipFill>
        <p:spPr>
          <a:xfrm>
            <a:off x="5018238" y="3479071"/>
            <a:ext cx="2133600" cy="2143125"/>
          </a:xfrm>
          <a:prstGeom prst="rect">
            <a:avLst/>
          </a:prstGeom>
          <a:noFill/>
          <a:ln>
            <a:noFill/>
          </a:ln>
        </p:spPr>
      </p:pic>
      <p:pic>
        <p:nvPicPr>
          <p:cNvPr id="601" name="Google Shape;601;g2cd33c23501_0_473"/>
          <p:cNvPicPr preferRelativeResize="0"/>
          <p:nvPr/>
        </p:nvPicPr>
        <p:blipFill>
          <a:blip r:embed="rId5">
            <a:alphaModFix/>
          </a:blip>
          <a:stretch>
            <a:fillRect/>
          </a:stretch>
        </p:blipFill>
        <p:spPr>
          <a:xfrm>
            <a:off x="4117471" y="4899199"/>
            <a:ext cx="1498500" cy="1498475"/>
          </a:xfrm>
          <a:prstGeom prst="rect">
            <a:avLst/>
          </a:prstGeom>
          <a:noFill/>
          <a:ln>
            <a:noFill/>
          </a:ln>
        </p:spPr>
      </p:pic>
      <p:pic>
        <p:nvPicPr>
          <p:cNvPr descr="Introduction to Micronaut Framework | Opencodez" id="602" name="Google Shape;602;g2cd33c23501_0_473"/>
          <p:cNvPicPr preferRelativeResize="0"/>
          <p:nvPr/>
        </p:nvPicPr>
        <p:blipFill rotWithShape="1">
          <a:blip r:embed="rId6">
            <a:alphaModFix/>
          </a:blip>
          <a:srcRect b="0" l="0" r="0" t="0"/>
          <a:stretch/>
        </p:blipFill>
        <p:spPr>
          <a:xfrm>
            <a:off x="6617537" y="4899219"/>
            <a:ext cx="1498500" cy="1498438"/>
          </a:xfrm>
          <a:prstGeom prst="rect">
            <a:avLst/>
          </a:prstGeom>
          <a:noFill/>
          <a:ln>
            <a:noFill/>
          </a:ln>
        </p:spPr>
      </p:pic>
      <p:pic>
        <p:nvPicPr>
          <p:cNvPr descr="Gradle icon - File Icons" id="603" name="Google Shape;603;g2cd33c23501_0_473"/>
          <p:cNvPicPr preferRelativeResize="0"/>
          <p:nvPr/>
        </p:nvPicPr>
        <p:blipFill rotWithShape="1">
          <a:blip r:embed="rId7">
            <a:alphaModFix/>
          </a:blip>
          <a:srcRect b="0" l="0" r="0" t="0"/>
          <a:stretch/>
        </p:blipFill>
        <p:spPr>
          <a:xfrm>
            <a:off x="9415150" y="3801356"/>
            <a:ext cx="1498500" cy="14985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MODERNE BRAND 2023">
      <a:dk1>
        <a:srgbClr val="00193C"/>
      </a:dk1>
      <a:lt1>
        <a:srgbClr val="FFFFFF"/>
      </a:lt1>
      <a:dk2>
        <a:srgbClr val="2E41FF"/>
      </a:dk2>
      <a:lt2>
        <a:srgbClr val="F1EEFF"/>
      </a:lt2>
      <a:accent1>
        <a:srgbClr val="D6FFE2"/>
      </a:accent1>
      <a:accent2>
        <a:srgbClr val="87FF9C"/>
      </a:accent2>
      <a:accent3>
        <a:srgbClr val="FF3232"/>
      </a:accent3>
      <a:accent4>
        <a:srgbClr val="ECB91E"/>
      </a:accent4>
      <a:accent5>
        <a:srgbClr val="7E9BD3"/>
      </a:accent5>
      <a:accent6>
        <a:srgbClr val="DB4197"/>
      </a:accent6>
      <a:hlink>
        <a:srgbClr val="2E42FF"/>
      </a:hlink>
      <a:folHlink>
        <a:srgbClr val="8683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MODERNE BRAND 2023">
      <a:dk1>
        <a:srgbClr val="00193C"/>
      </a:dk1>
      <a:lt1>
        <a:srgbClr val="FFFFFF"/>
      </a:lt1>
      <a:dk2>
        <a:srgbClr val="2E41FF"/>
      </a:dk2>
      <a:lt2>
        <a:srgbClr val="F1EEFF"/>
      </a:lt2>
      <a:accent1>
        <a:srgbClr val="D6FFE2"/>
      </a:accent1>
      <a:accent2>
        <a:srgbClr val="87FF9C"/>
      </a:accent2>
      <a:accent3>
        <a:srgbClr val="FF3232"/>
      </a:accent3>
      <a:accent4>
        <a:srgbClr val="ECB91E"/>
      </a:accent4>
      <a:accent5>
        <a:srgbClr val="7E9BD3"/>
      </a:accent5>
      <a:accent6>
        <a:srgbClr val="DB4197"/>
      </a:accent6>
      <a:hlink>
        <a:srgbClr val="2E42FF"/>
      </a:hlink>
      <a:folHlink>
        <a:srgbClr val="8683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MODERNE BRAND 2023">
      <a:dk1>
        <a:srgbClr val="00193C"/>
      </a:dk1>
      <a:lt1>
        <a:srgbClr val="FFFFFF"/>
      </a:lt1>
      <a:dk2>
        <a:srgbClr val="2E41FF"/>
      </a:dk2>
      <a:lt2>
        <a:srgbClr val="F1EEFF"/>
      </a:lt2>
      <a:accent1>
        <a:srgbClr val="D6FFE2"/>
      </a:accent1>
      <a:accent2>
        <a:srgbClr val="87FF9C"/>
      </a:accent2>
      <a:accent3>
        <a:srgbClr val="FF3232"/>
      </a:accent3>
      <a:accent4>
        <a:srgbClr val="ECB91E"/>
      </a:accent4>
      <a:accent5>
        <a:srgbClr val="7E9BD3"/>
      </a:accent5>
      <a:accent6>
        <a:srgbClr val="DB4197"/>
      </a:accent6>
      <a:hlink>
        <a:srgbClr val="00193D"/>
      </a:hlink>
      <a:folHlink>
        <a:srgbClr val="8683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MODERNE BRAND 2023">
      <a:dk1>
        <a:srgbClr val="00193C"/>
      </a:dk1>
      <a:lt1>
        <a:srgbClr val="FFFFFF"/>
      </a:lt1>
      <a:dk2>
        <a:srgbClr val="2E41FF"/>
      </a:dk2>
      <a:lt2>
        <a:srgbClr val="F1EEFF"/>
      </a:lt2>
      <a:accent1>
        <a:srgbClr val="D6FFE2"/>
      </a:accent1>
      <a:accent2>
        <a:srgbClr val="87FF9C"/>
      </a:accent2>
      <a:accent3>
        <a:srgbClr val="FF3232"/>
      </a:accent3>
      <a:accent4>
        <a:srgbClr val="ECB91E"/>
      </a:accent4>
      <a:accent5>
        <a:srgbClr val="7E9BD3"/>
      </a:accent5>
      <a:accent6>
        <a:srgbClr val="DB4197"/>
      </a:accent6>
      <a:hlink>
        <a:srgbClr val="2E42FF"/>
      </a:hlink>
      <a:folHlink>
        <a:srgbClr val="8683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2023-05-24T18:52:14Z</dcterms:created>
  <dc:creator>Jeff Hunt</dc:creator>
</cp:coreProperties>
</file>